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Aileron Bold" panose="020B0604020202020204" charset="0"/>
      <p:regular r:id="rId36"/>
    </p:embeddedFont>
    <p:embeddedFont>
      <p:font typeface="Arimo Bold" panose="020B060402020202020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Nunito" pitchFamily="2" charset="0"/>
      <p:regular r:id="rId42"/>
    </p:embeddedFont>
    <p:embeddedFont>
      <p:font typeface="Nunito Bold" panose="020B0604020202020204" charset="0"/>
      <p:regular r:id="rId43"/>
    </p:embeddedFont>
    <p:embeddedFont>
      <p:font typeface="Nunito Light" pitchFamily="2" charset="0"/>
      <p:regular r:id="rId44"/>
    </p:embeddedFont>
    <p:embeddedFont>
      <p:font typeface="Open Sans Light" panose="020B0306030504020204" pitchFamily="34" charset="0"/>
      <p:regular r:id="rId45"/>
    </p:embeddedFont>
    <p:embeddedFont>
      <p:font typeface="Roboto" panose="02000000000000000000" pitchFamily="2" charset="0"/>
      <p:regular r:id="rId46"/>
    </p:embeddedFont>
    <p:embeddedFont>
      <p:font typeface="Roboto Bold" panose="02000000000000000000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014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svg"/><Relationship Id="rId18" Type="http://schemas.openxmlformats.org/officeDocument/2006/relationships/image" Target="../media/image97.pn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81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svg"/><Relationship Id="rId5" Type="http://schemas.openxmlformats.org/officeDocument/2006/relationships/image" Target="../media/image84.svg"/><Relationship Id="rId15" Type="http://schemas.openxmlformats.org/officeDocument/2006/relationships/image" Target="../media/image94.sv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svg"/><Relationship Id="rId1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sv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3812"/>
            <a:ext cx="18288000" cy="5811973"/>
            <a:chOff x="0" y="0"/>
            <a:chExt cx="4816593" cy="1530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30725"/>
            </a:xfrm>
            <a:custGeom>
              <a:avLst/>
              <a:gdLst/>
              <a:ahLst/>
              <a:cxnLst/>
              <a:rect l="l" t="t" r="r" b="b"/>
              <a:pathLst>
                <a:path w="4816592" h="1530725">
                  <a:moveTo>
                    <a:pt x="0" y="0"/>
                  </a:moveTo>
                  <a:lnTo>
                    <a:pt x="4816592" y="0"/>
                  </a:lnTo>
                  <a:lnTo>
                    <a:pt x="4816592" y="1530725"/>
                  </a:lnTo>
                  <a:lnTo>
                    <a:pt x="0" y="15307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56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93892" y="5764348"/>
            <a:ext cx="1907578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5802448"/>
            <a:ext cx="18288000" cy="338653"/>
            <a:chOff x="0" y="0"/>
            <a:chExt cx="4816593" cy="891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89193"/>
            </a:xfrm>
            <a:custGeom>
              <a:avLst/>
              <a:gdLst/>
              <a:ahLst/>
              <a:cxnLst/>
              <a:rect l="l" t="t" r="r" b="b"/>
              <a:pathLst>
                <a:path w="4816592" h="89193">
                  <a:moveTo>
                    <a:pt x="0" y="0"/>
                  </a:moveTo>
                  <a:lnTo>
                    <a:pt x="4816592" y="0"/>
                  </a:lnTo>
                  <a:lnTo>
                    <a:pt x="4816592" y="89193"/>
                  </a:lnTo>
                  <a:lnTo>
                    <a:pt x="0" y="89193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127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41533" y="4092092"/>
            <a:ext cx="2601799" cy="260179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72008" y="4092092"/>
            <a:ext cx="2601799" cy="260179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118403" y="4036043"/>
            <a:ext cx="2601799" cy="260179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61470" y="4068128"/>
            <a:ext cx="2601799" cy="260179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514083" y="216751"/>
            <a:ext cx="2601799" cy="260179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2780395" y="4313273"/>
            <a:ext cx="2124075" cy="2324569"/>
          </a:xfrm>
          <a:custGeom>
            <a:avLst/>
            <a:gdLst/>
            <a:ahLst/>
            <a:cxnLst/>
            <a:rect l="l" t="t" r="r" b="b"/>
            <a:pathLst>
              <a:path w="2124075" h="2324569">
                <a:moveTo>
                  <a:pt x="0" y="0"/>
                </a:moveTo>
                <a:lnTo>
                  <a:pt x="2124075" y="0"/>
                </a:lnTo>
                <a:lnTo>
                  <a:pt x="2124075" y="2324569"/>
                </a:lnTo>
                <a:lnTo>
                  <a:pt x="0" y="2324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3357265" y="4201953"/>
            <a:ext cx="2124075" cy="2334148"/>
          </a:xfrm>
          <a:custGeom>
            <a:avLst/>
            <a:gdLst/>
            <a:ahLst/>
            <a:cxnLst/>
            <a:rect l="l" t="t" r="r" b="b"/>
            <a:pathLst>
              <a:path w="2124075" h="2334148">
                <a:moveTo>
                  <a:pt x="0" y="0"/>
                </a:moveTo>
                <a:lnTo>
                  <a:pt x="2124075" y="0"/>
                </a:lnTo>
                <a:lnTo>
                  <a:pt x="2124075" y="2334149"/>
                </a:lnTo>
                <a:lnTo>
                  <a:pt x="0" y="23341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0035594" y="4266216"/>
            <a:ext cx="2253551" cy="2253551"/>
          </a:xfrm>
          <a:custGeom>
            <a:avLst/>
            <a:gdLst/>
            <a:ahLst/>
            <a:cxnLst/>
            <a:rect l="l" t="t" r="r" b="b"/>
            <a:pathLst>
              <a:path w="2253551" h="2253551">
                <a:moveTo>
                  <a:pt x="0" y="0"/>
                </a:moveTo>
                <a:lnTo>
                  <a:pt x="2253551" y="0"/>
                </a:lnTo>
                <a:lnTo>
                  <a:pt x="2253551" y="2253551"/>
                </a:lnTo>
                <a:lnTo>
                  <a:pt x="0" y="22535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5720202" y="426149"/>
            <a:ext cx="2183002" cy="2183002"/>
          </a:xfrm>
          <a:custGeom>
            <a:avLst/>
            <a:gdLst/>
            <a:ahLst/>
            <a:cxnLst/>
            <a:rect l="l" t="t" r="r" b="b"/>
            <a:pathLst>
              <a:path w="2183002" h="2183002">
                <a:moveTo>
                  <a:pt x="0" y="0"/>
                </a:moveTo>
                <a:lnTo>
                  <a:pt x="2183002" y="0"/>
                </a:lnTo>
                <a:lnTo>
                  <a:pt x="2183002" y="2183003"/>
                </a:lnTo>
                <a:lnTo>
                  <a:pt x="0" y="21830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6178126" y="4273702"/>
            <a:ext cx="2189562" cy="2403711"/>
          </a:xfrm>
          <a:custGeom>
            <a:avLst/>
            <a:gdLst/>
            <a:ahLst/>
            <a:cxnLst/>
            <a:rect l="l" t="t" r="r" b="b"/>
            <a:pathLst>
              <a:path w="2189562" h="2403711">
                <a:moveTo>
                  <a:pt x="0" y="0"/>
                </a:moveTo>
                <a:lnTo>
                  <a:pt x="2189562" y="0"/>
                </a:lnTo>
                <a:lnTo>
                  <a:pt x="2189562" y="2403711"/>
                </a:lnTo>
                <a:lnTo>
                  <a:pt x="0" y="24037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4640983" y="488950"/>
            <a:ext cx="903496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Roboto Bold"/>
              </a:rPr>
              <a:t>Pass</a:t>
            </a:r>
            <a:r>
              <a:rPr lang="en-US" sz="5999">
                <a:solidFill>
                  <a:srgbClr val="FFBF00"/>
                </a:solidFill>
                <a:latin typeface="Roboto Bold"/>
              </a:rPr>
              <a:t>Guard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55635" y="6840972"/>
            <a:ext cx="2773597" cy="36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000000"/>
                </a:solidFill>
                <a:latin typeface="Roboto Bold"/>
              </a:rPr>
              <a:t>Youssef Aly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271045" y="1539579"/>
            <a:ext cx="5745910" cy="382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spc="281">
                <a:solidFill>
                  <a:srgbClr val="FFFFFF"/>
                </a:solidFill>
                <a:latin typeface="Roboto"/>
              </a:rPr>
              <a:t>A Desktop Password Manager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886109" y="6840972"/>
            <a:ext cx="2773597" cy="36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000000"/>
                </a:solidFill>
                <a:latin typeface="Roboto Bold"/>
              </a:rPr>
              <a:t>Essa Ahmed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689672" y="6840972"/>
            <a:ext cx="2773597" cy="36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000000"/>
                </a:solidFill>
                <a:latin typeface="Roboto Bold"/>
              </a:rPr>
              <a:t>Khalifa Yousuf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032504" y="6840972"/>
            <a:ext cx="2773597" cy="36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000000"/>
                </a:solidFill>
                <a:latin typeface="Roboto Bold"/>
              </a:rPr>
              <a:t>Mohamed Dhia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424905" y="2825024"/>
            <a:ext cx="2773597" cy="36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FFFFFF"/>
                </a:solidFill>
                <a:latin typeface="Roboto Bold"/>
              </a:rPr>
              <a:t>Dr.Mohammed Saleh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285508" y="2045543"/>
            <a:ext cx="5745910" cy="31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230">
                <a:solidFill>
                  <a:srgbClr val="FFFFFF"/>
                </a:solidFill>
                <a:latin typeface="Roboto"/>
              </a:rPr>
              <a:t>Senior Group 57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967417"/>
            <a:chOff x="0" y="0"/>
            <a:chExt cx="4816593" cy="5181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18167"/>
            </a:xfrm>
            <a:custGeom>
              <a:avLst/>
              <a:gdLst/>
              <a:ahLst/>
              <a:cxnLst/>
              <a:rect l="l" t="t" r="r" b="b"/>
              <a:pathLst>
                <a:path w="4816592" h="518167">
                  <a:moveTo>
                    <a:pt x="0" y="0"/>
                  </a:moveTo>
                  <a:lnTo>
                    <a:pt x="4816592" y="0"/>
                  </a:lnTo>
                  <a:lnTo>
                    <a:pt x="4816592" y="518167"/>
                  </a:lnTo>
                  <a:lnTo>
                    <a:pt x="0" y="5181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556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17566" y="2461334"/>
            <a:ext cx="7248285" cy="3910587"/>
          </a:xfrm>
          <a:custGeom>
            <a:avLst/>
            <a:gdLst/>
            <a:ahLst/>
            <a:cxnLst/>
            <a:rect l="l" t="t" r="r" b="b"/>
            <a:pathLst>
              <a:path w="7248285" h="3910587">
                <a:moveTo>
                  <a:pt x="0" y="0"/>
                </a:moveTo>
                <a:lnTo>
                  <a:pt x="7248285" y="0"/>
                </a:lnTo>
                <a:lnTo>
                  <a:pt x="7248285" y="3910587"/>
                </a:lnTo>
                <a:lnTo>
                  <a:pt x="0" y="3910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7580" y="6876745"/>
            <a:ext cx="8976692" cy="2685064"/>
          </a:xfrm>
          <a:custGeom>
            <a:avLst/>
            <a:gdLst/>
            <a:ahLst/>
            <a:cxnLst/>
            <a:rect l="l" t="t" r="r" b="b"/>
            <a:pathLst>
              <a:path w="8976692" h="2685064">
                <a:moveTo>
                  <a:pt x="0" y="0"/>
                </a:moveTo>
                <a:lnTo>
                  <a:pt x="8976692" y="0"/>
                </a:lnTo>
                <a:lnTo>
                  <a:pt x="8976692" y="2685063"/>
                </a:lnTo>
                <a:lnTo>
                  <a:pt x="0" y="2685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838020" y="6876745"/>
            <a:ext cx="6323811" cy="2983616"/>
          </a:xfrm>
          <a:custGeom>
            <a:avLst/>
            <a:gdLst/>
            <a:ahLst/>
            <a:cxnLst/>
            <a:rect l="l" t="t" r="r" b="b"/>
            <a:pathLst>
              <a:path w="6323811" h="2983616">
                <a:moveTo>
                  <a:pt x="0" y="0"/>
                </a:moveTo>
                <a:lnTo>
                  <a:pt x="6323811" y="0"/>
                </a:lnTo>
                <a:lnTo>
                  <a:pt x="6323811" y="2983616"/>
                </a:lnTo>
                <a:lnTo>
                  <a:pt x="0" y="2983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760056" y="2461334"/>
            <a:ext cx="6401775" cy="3910587"/>
          </a:xfrm>
          <a:custGeom>
            <a:avLst/>
            <a:gdLst/>
            <a:ahLst/>
            <a:cxnLst/>
            <a:rect l="l" t="t" r="r" b="b"/>
            <a:pathLst>
              <a:path w="6401775" h="3910587">
                <a:moveTo>
                  <a:pt x="0" y="0"/>
                </a:moveTo>
                <a:lnTo>
                  <a:pt x="6401775" y="0"/>
                </a:lnTo>
                <a:lnTo>
                  <a:pt x="6401775" y="3910587"/>
                </a:lnTo>
                <a:lnTo>
                  <a:pt x="0" y="3910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5400000">
            <a:off x="4999274" y="6002415"/>
            <a:ext cx="8319583" cy="249587"/>
          </a:xfrm>
          <a:custGeom>
            <a:avLst/>
            <a:gdLst/>
            <a:ahLst/>
            <a:cxnLst/>
            <a:rect l="l" t="t" r="r" b="b"/>
            <a:pathLst>
              <a:path w="8319583" h="249587">
                <a:moveTo>
                  <a:pt x="0" y="0"/>
                </a:moveTo>
                <a:lnTo>
                  <a:pt x="8319583" y="0"/>
                </a:lnTo>
                <a:lnTo>
                  <a:pt x="8319583" y="249587"/>
                </a:lnTo>
                <a:lnTo>
                  <a:pt x="0" y="249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154558" y="438150"/>
            <a:ext cx="1163748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Roboto Bold"/>
                <a:ea typeface="Roboto Bold"/>
              </a:rPr>
              <a:t>User Reviews Ab﻿out Related </a:t>
            </a:r>
            <a:r>
              <a:rPr lang="en-US" sz="6000">
                <a:solidFill>
                  <a:srgbClr val="FFBF00"/>
                </a:solidFill>
                <a:latin typeface="Roboto Bold"/>
              </a:rPr>
              <a:t>Work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05382" y="6314771"/>
            <a:ext cx="2984380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latin typeface="Nunito Bold"/>
              </a:rPr>
              <a:t>NordPass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27184" y="1960724"/>
            <a:ext cx="1945481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latin typeface="Nunito Bold"/>
              </a:rPr>
              <a:t>BitWarden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04197" y="1960724"/>
            <a:ext cx="1986750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unito Bold"/>
              </a:rPr>
              <a:t>RoboForm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07735" y="6314771"/>
            <a:ext cx="2984380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latin typeface="Nunito Bold"/>
              </a:rPr>
              <a:t>KeePass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945072"/>
            <a:chOff x="0" y="0"/>
            <a:chExt cx="4816593" cy="1829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29155"/>
            </a:xfrm>
            <a:custGeom>
              <a:avLst/>
              <a:gdLst/>
              <a:ahLst/>
              <a:cxnLst/>
              <a:rect l="l" t="t" r="r" b="b"/>
              <a:pathLst>
                <a:path w="4816592" h="1829155">
                  <a:moveTo>
                    <a:pt x="0" y="0"/>
                  </a:moveTo>
                  <a:lnTo>
                    <a:pt x="4816592" y="0"/>
                  </a:lnTo>
                  <a:lnTo>
                    <a:pt x="4816592" y="1829155"/>
                  </a:lnTo>
                  <a:lnTo>
                    <a:pt x="0" y="18291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8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6945072"/>
            <a:ext cx="18287996" cy="0"/>
          </a:xfrm>
          <a:prstGeom prst="line">
            <a:avLst/>
          </a:prstGeom>
          <a:ln w="47625" cap="flat">
            <a:solidFill>
              <a:srgbClr val="FFBF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677480" y="6330356"/>
            <a:ext cx="7610520" cy="3956644"/>
            <a:chOff x="0" y="0"/>
            <a:chExt cx="2004417" cy="10420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417" cy="1042079"/>
            </a:xfrm>
            <a:custGeom>
              <a:avLst/>
              <a:gdLst/>
              <a:ahLst/>
              <a:cxnLst/>
              <a:rect l="l" t="t" r="r" b="b"/>
              <a:pathLst>
                <a:path w="2004417" h="1042079">
                  <a:moveTo>
                    <a:pt x="0" y="0"/>
                  </a:moveTo>
                  <a:lnTo>
                    <a:pt x="2004417" y="0"/>
                  </a:lnTo>
                  <a:lnTo>
                    <a:pt x="2004417" y="1042079"/>
                  </a:lnTo>
                  <a:lnTo>
                    <a:pt x="0" y="1042079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04417" cy="1080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01403" y="1538641"/>
            <a:ext cx="8312473" cy="79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Roboto Bold"/>
              </a:rPr>
              <a:t>Requirements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26297" y="2671166"/>
            <a:ext cx="7331503" cy="153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Roboto"/>
              </a:rPr>
              <a:t>Applying Software Development Process</a:t>
            </a:r>
          </a:p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Roboto"/>
              </a:rPr>
              <a:t>Functional Requirements</a:t>
            </a:r>
          </a:p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Roboto"/>
              </a:rPr>
              <a:t>Non-Functional Requirements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38387" y="7631926"/>
            <a:ext cx="4888706" cy="128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7"/>
              </a:lnSpc>
            </a:pPr>
            <a:r>
              <a:rPr lang="en-US" sz="3712">
                <a:solidFill>
                  <a:srgbClr val="000000"/>
                </a:solidFill>
                <a:latin typeface="Roboto Bold"/>
              </a:rPr>
              <a:t>03</a:t>
            </a:r>
          </a:p>
          <a:p>
            <a:pPr algn="ctr">
              <a:lnSpc>
                <a:spcPts val="5197"/>
              </a:lnSpc>
            </a:pPr>
            <a:r>
              <a:rPr lang="en-US" sz="3712">
                <a:solidFill>
                  <a:srgbClr val="000000"/>
                </a:solidFill>
                <a:latin typeface="Roboto Bold"/>
              </a:rPr>
              <a:t>Requirements Analysis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254560"/>
            <a:chOff x="0" y="0"/>
            <a:chExt cx="4816593" cy="5937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93794"/>
            </a:xfrm>
            <a:custGeom>
              <a:avLst/>
              <a:gdLst/>
              <a:ahLst/>
              <a:cxnLst/>
              <a:rect l="l" t="t" r="r" b="b"/>
              <a:pathLst>
                <a:path w="4816592" h="593794">
                  <a:moveTo>
                    <a:pt x="0" y="0"/>
                  </a:moveTo>
                  <a:lnTo>
                    <a:pt x="4816592" y="0"/>
                  </a:lnTo>
                  <a:lnTo>
                    <a:pt x="4816592" y="593794"/>
                  </a:lnTo>
                  <a:lnTo>
                    <a:pt x="0" y="593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631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393861" y="2254560"/>
            <a:ext cx="10314923" cy="8032440"/>
          </a:xfrm>
          <a:custGeom>
            <a:avLst/>
            <a:gdLst/>
            <a:ahLst/>
            <a:cxnLst/>
            <a:rect l="l" t="t" r="r" b="b"/>
            <a:pathLst>
              <a:path w="10314923" h="8032440">
                <a:moveTo>
                  <a:pt x="0" y="0"/>
                </a:moveTo>
                <a:lnTo>
                  <a:pt x="10314923" y="0"/>
                </a:lnTo>
                <a:lnTo>
                  <a:pt x="10314923" y="8032440"/>
                </a:lnTo>
                <a:lnTo>
                  <a:pt x="0" y="8032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2" r="-21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410667" y="536730"/>
            <a:ext cx="1546666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Roboto Bold"/>
              </a:rPr>
              <a:t>Applying the</a:t>
            </a:r>
            <a:r>
              <a:rPr lang="en-US" sz="6000">
                <a:solidFill>
                  <a:srgbClr val="EFF3F3"/>
                </a:solidFill>
                <a:latin typeface="Roboto Bold"/>
              </a:rPr>
              <a:t> </a:t>
            </a:r>
            <a:r>
              <a:rPr lang="en-US" sz="6000">
                <a:solidFill>
                  <a:srgbClr val="FFBF00"/>
                </a:solidFill>
                <a:latin typeface="Roboto Bold"/>
              </a:rPr>
              <a:t>Software Development Process</a:t>
            </a:r>
            <a:r>
              <a:rPr lang="en-US" sz="6000">
                <a:solidFill>
                  <a:srgbClr val="000000"/>
                </a:solidFill>
                <a:latin typeface="Roboto 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254560"/>
            <a:chOff x="0" y="0"/>
            <a:chExt cx="4816593" cy="5937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93794"/>
            </a:xfrm>
            <a:custGeom>
              <a:avLst/>
              <a:gdLst/>
              <a:ahLst/>
              <a:cxnLst/>
              <a:rect l="l" t="t" r="r" b="b"/>
              <a:pathLst>
                <a:path w="4816592" h="593794">
                  <a:moveTo>
                    <a:pt x="0" y="0"/>
                  </a:moveTo>
                  <a:lnTo>
                    <a:pt x="4816592" y="0"/>
                  </a:lnTo>
                  <a:lnTo>
                    <a:pt x="4816592" y="593794"/>
                  </a:lnTo>
                  <a:lnTo>
                    <a:pt x="0" y="593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631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2447181"/>
            <a:ext cx="18288000" cy="7635637"/>
          </a:xfrm>
          <a:custGeom>
            <a:avLst/>
            <a:gdLst/>
            <a:ahLst/>
            <a:cxnLst/>
            <a:rect l="l" t="t" r="r" b="b"/>
            <a:pathLst>
              <a:path w="18288000" h="7635637">
                <a:moveTo>
                  <a:pt x="0" y="0"/>
                </a:moveTo>
                <a:lnTo>
                  <a:pt x="18288000" y="0"/>
                </a:lnTo>
                <a:lnTo>
                  <a:pt x="18288000" y="7635637"/>
                </a:lnTo>
                <a:lnTo>
                  <a:pt x="0" y="7635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410652" y="536730"/>
            <a:ext cx="1546669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chemeClr val="bg1"/>
                </a:solidFill>
                <a:latin typeface="Roboto Bold"/>
              </a:rPr>
              <a:t>Applying the </a:t>
            </a:r>
            <a:r>
              <a:rPr lang="en-US" sz="6000" dirty="0">
                <a:solidFill>
                  <a:srgbClr val="FFBF00"/>
                </a:solidFill>
                <a:latin typeface="Roboto Bold"/>
              </a:rPr>
              <a:t>Software Development Process</a:t>
            </a:r>
            <a:r>
              <a:rPr lang="en-US" sz="6000" dirty="0">
                <a:solidFill>
                  <a:srgbClr val="000000"/>
                </a:solidFill>
                <a:latin typeface="Roboto Bold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60745" y="9444232"/>
            <a:ext cx="498389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Light"/>
              </a:rPr>
              <a:t>iers pyramid5 tier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254560"/>
            <a:chOff x="0" y="0"/>
            <a:chExt cx="4816593" cy="5937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93794"/>
            </a:xfrm>
            <a:custGeom>
              <a:avLst/>
              <a:gdLst/>
              <a:ahLst/>
              <a:cxnLst/>
              <a:rect l="l" t="t" r="r" b="b"/>
              <a:pathLst>
                <a:path w="4816592" h="593794">
                  <a:moveTo>
                    <a:pt x="0" y="0"/>
                  </a:moveTo>
                  <a:lnTo>
                    <a:pt x="4816592" y="0"/>
                  </a:lnTo>
                  <a:lnTo>
                    <a:pt x="4816592" y="593794"/>
                  </a:lnTo>
                  <a:lnTo>
                    <a:pt x="0" y="593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631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471048"/>
            <a:ext cx="1828800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Roboto Bold"/>
              </a:rPr>
              <a:t>Functional </a:t>
            </a:r>
            <a:r>
              <a:rPr lang="en-US" sz="6000">
                <a:solidFill>
                  <a:srgbClr val="FFBF00"/>
                </a:solidFill>
                <a:latin typeface="Roboto Bold"/>
              </a:rPr>
              <a:t>Requirements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endParaRPr lang="en-US" sz="6000">
              <a:solidFill>
                <a:srgbClr val="FFBF00"/>
              </a:solidFill>
              <a:latin typeface="Roboto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931106" y="2254560"/>
            <a:ext cx="12425788" cy="7817379"/>
          </a:xfrm>
          <a:custGeom>
            <a:avLst/>
            <a:gdLst/>
            <a:ahLst/>
            <a:cxnLst/>
            <a:rect l="l" t="t" r="r" b="b"/>
            <a:pathLst>
              <a:path w="12425788" h="7817379">
                <a:moveTo>
                  <a:pt x="0" y="0"/>
                </a:moveTo>
                <a:lnTo>
                  <a:pt x="12425788" y="0"/>
                </a:lnTo>
                <a:lnTo>
                  <a:pt x="12425788" y="7817379"/>
                </a:lnTo>
                <a:lnTo>
                  <a:pt x="0" y="7817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5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967417"/>
            <a:chOff x="0" y="0"/>
            <a:chExt cx="4816593" cy="5181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18167"/>
            </a:xfrm>
            <a:custGeom>
              <a:avLst/>
              <a:gdLst/>
              <a:ahLst/>
              <a:cxnLst/>
              <a:rect l="l" t="t" r="r" b="b"/>
              <a:pathLst>
                <a:path w="4816592" h="518167">
                  <a:moveTo>
                    <a:pt x="0" y="0"/>
                  </a:moveTo>
                  <a:lnTo>
                    <a:pt x="4816592" y="0"/>
                  </a:lnTo>
                  <a:lnTo>
                    <a:pt x="4816592" y="518167"/>
                  </a:lnTo>
                  <a:lnTo>
                    <a:pt x="0" y="5181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556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67670" y="2552219"/>
            <a:ext cx="4115608" cy="4115608"/>
          </a:xfrm>
          <a:custGeom>
            <a:avLst/>
            <a:gdLst/>
            <a:ahLst/>
            <a:cxnLst/>
            <a:rect l="l" t="t" r="r" b="b"/>
            <a:pathLst>
              <a:path w="4115608" h="4115608">
                <a:moveTo>
                  <a:pt x="0" y="0"/>
                </a:moveTo>
                <a:lnTo>
                  <a:pt x="4115608" y="0"/>
                </a:lnTo>
                <a:lnTo>
                  <a:pt x="4115608" y="4115608"/>
                </a:lnTo>
                <a:lnTo>
                  <a:pt x="0" y="4115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066670" y="3504852"/>
            <a:ext cx="4163316" cy="2210342"/>
          </a:xfrm>
          <a:custGeom>
            <a:avLst/>
            <a:gdLst/>
            <a:ahLst/>
            <a:cxnLst/>
            <a:rect l="l" t="t" r="r" b="b"/>
            <a:pathLst>
              <a:path w="4163316" h="2210342">
                <a:moveTo>
                  <a:pt x="0" y="0"/>
                </a:moveTo>
                <a:lnTo>
                  <a:pt x="4163315" y="0"/>
                </a:lnTo>
                <a:lnTo>
                  <a:pt x="4163315" y="2210342"/>
                </a:lnTo>
                <a:lnTo>
                  <a:pt x="0" y="22103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762293" y="3003982"/>
            <a:ext cx="3212082" cy="3212082"/>
          </a:xfrm>
          <a:custGeom>
            <a:avLst/>
            <a:gdLst/>
            <a:ahLst/>
            <a:cxnLst/>
            <a:rect l="l" t="t" r="r" b="b"/>
            <a:pathLst>
              <a:path w="3212082" h="3212082">
                <a:moveTo>
                  <a:pt x="0" y="0"/>
                </a:moveTo>
                <a:lnTo>
                  <a:pt x="3212082" y="0"/>
                </a:lnTo>
                <a:lnTo>
                  <a:pt x="3212082" y="3212082"/>
                </a:lnTo>
                <a:lnTo>
                  <a:pt x="0" y="3212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008437" y="393159"/>
            <a:ext cx="1027112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BF00"/>
                </a:solidFill>
                <a:latin typeface="Roboto Bold"/>
              </a:rPr>
              <a:t>Non</a:t>
            </a:r>
            <a:r>
              <a:rPr lang="en-US" sz="6000">
                <a:solidFill>
                  <a:srgbClr val="FFFFFF"/>
                </a:solidFill>
                <a:latin typeface="Roboto Bold"/>
                <a:ea typeface="Roboto Bold"/>
              </a:rPr>
              <a:t>-Func﻿tional </a:t>
            </a:r>
            <a:r>
              <a:rPr lang="en-US" sz="6000">
                <a:solidFill>
                  <a:srgbClr val="FFBF00"/>
                </a:solidFill>
                <a:latin typeface="Roboto Bold"/>
              </a:rPr>
              <a:t>Requirements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48913" y="6563052"/>
            <a:ext cx="2470374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Roboto Bold"/>
              </a:rPr>
              <a:t>Security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8000" y="7638107"/>
            <a:ext cx="3805278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Nunito Light"/>
              </a:rPr>
              <a:t>The system must implement robust security measures to  uphold the CIA triad, safeguarding users' personal assets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83405" y="6651190"/>
            <a:ext cx="492984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Roboto Bold"/>
              </a:rPr>
              <a:t>Performance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11402" y="7638107"/>
            <a:ext cx="3665197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 Light"/>
              </a:rPr>
              <a:t>The application must ensure a fast response time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77369" y="6651190"/>
            <a:ext cx="378193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Roboto Bold"/>
              </a:rPr>
              <a:t>Reliability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65459" y="7638107"/>
            <a:ext cx="4093841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 Light"/>
              </a:rPr>
              <a:t>The system will incorporate appropriate failover mechanisms and implement backup procedures to mitigate the impact of disasters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945072"/>
            <a:chOff x="0" y="0"/>
            <a:chExt cx="4816593" cy="1829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29155"/>
            </a:xfrm>
            <a:custGeom>
              <a:avLst/>
              <a:gdLst/>
              <a:ahLst/>
              <a:cxnLst/>
              <a:rect l="l" t="t" r="r" b="b"/>
              <a:pathLst>
                <a:path w="4816592" h="1829155">
                  <a:moveTo>
                    <a:pt x="0" y="0"/>
                  </a:moveTo>
                  <a:lnTo>
                    <a:pt x="4816592" y="0"/>
                  </a:lnTo>
                  <a:lnTo>
                    <a:pt x="4816592" y="1829155"/>
                  </a:lnTo>
                  <a:lnTo>
                    <a:pt x="0" y="18291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8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6945072"/>
            <a:ext cx="18288000" cy="0"/>
          </a:xfrm>
          <a:prstGeom prst="line">
            <a:avLst/>
          </a:prstGeom>
          <a:ln w="47625" cap="flat">
            <a:solidFill>
              <a:srgbClr val="FFBF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677480" y="6330356"/>
            <a:ext cx="7610520" cy="3956644"/>
            <a:chOff x="0" y="0"/>
            <a:chExt cx="2004417" cy="10420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417" cy="1042079"/>
            </a:xfrm>
            <a:custGeom>
              <a:avLst/>
              <a:gdLst/>
              <a:ahLst/>
              <a:cxnLst/>
              <a:rect l="l" t="t" r="r" b="b"/>
              <a:pathLst>
                <a:path w="2004417" h="1042079">
                  <a:moveTo>
                    <a:pt x="0" y="0"/>
                  </a:moveTo>
                  <a:lnTo>
                    <a:pt x="2004417" y="0"/>
                  </a:lnTo>
                  <a:lnTo>
                    <a:pt x="2004417" y="1042079"/>
                  </a:lnTo>
                  <a:lnTo>
                    <a:pt x="0" y="1042079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04417" cy="1080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01403" y="1538641"/>
            <a:ext cx="8312473" cy="79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Roboto Bold"/>
              </a:rPr>
              <a:t>System 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26297" y="2671166"/>
            <a:ext cx="7331503" cy="1021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Roboto"/>
              </a:rPr>
              <a:t>High Level System Architecture</a:t>
            </a:r>
          </a:p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Roboto"/>
              </a:rPr>
              <a:t>Alternative Solutions and Tradeoffs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11859" y="7631926"/>
            <a:ext cx="4341763" cy="128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7"/>
              </a:lnSpc>
            </a:pPr>
            <a:r>
              <a:rPr lang="en-US" sz="3712">
                <a:solidFill>
                  <a:srgbClr val="000000"/>
                </a:solidFill>
                <a:latin typeface="Roboto Bold"/>
              </a:rPr>
              <a:t>04</a:t>
            </a:r>
          </a:p>
          <a:p>
            <a:pPr algn="ctr">
              <a:lnSpc>
                <a:spcPts val="5197"/>
              </a:lnSpc>
            </a:pPr>
            <a:r>
              <a:rPr lang="en-US" sz="3712">
                <a:solidFill>
                  <a:srgbClr val="000000"/>
                </a:solidFill>
                <a:latin typeface="Roboto Bold"/>
              </a:rPr>
              <a:t>System Architecture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254560"/>
            <a:chOff x="0" y="0"/>
            <a:chExt cx="4816593" cy="5937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93794"/>
            </a:xfrm>
            <a:custGeom>
              <a:avLst/>
              <a:gdLst/>
              <a:ahLst/>
              <a:cxnLst/>
              <a:rect l="l" t="t" r="r" b="b"/>
              <a:pathLst>
                <a:path w="4816592" h="593794">
                  <a:moveTo>
                    <a:pt x="0" y="0"/>
                  </a:moveTo>
                  <a:lnTo>
                    <a:pt x="4816592" y="0"/>
                  </a:lnTo>
                  <a:lnTo>
                    <a:pt x="4816592" y="593794"/>
                  </a:lnTo>
                  <a:lnTo>
                    <a:pt x="0" y="593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631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730128" y="2254560"/>
            <a:ext cx="6827745" cy="8032440"/>
          </a:xfrm>
          <a:custGeom>
            <a:avLst/>
            <a:gdLst/>
            <a:ahLst/>
            <a:cxnLst/>
            <a:rect l="l" t="t" r="r" b="b"/>
            <a:pathLst>
              <a:path w="6827745" h="8032440">
                <a:moveTo>
                  <a:pt x="0" y="0"/>
                </a:moveTo>
                <a:lnTo>
                  <a:pt x="6827744" y="0"/>
                </a:lnTo>
                <a:lnTo>
                  <a:pt x="6827744" y="8032440"/>
                </a:lnTo>
                <a:lnTo>
                  <a:pt x="0" y="8032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17" t="-6577" r="-8418" b="-33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574752" y="536730"/>
            <a:ext cx="1113849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Roboto Bold"/>
              </a:rPr>
              <a:t>High Level Architecture</a:t>
            </a:r>
            <a:r>
              <a:rPr lang="en-US" sz="600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6000">
                <a:solidFill>
                  <a:srgbClr val="FFBF00"/>
                </a:solidFill>
                <a:latin typeface="Roboto Bold"/>
              </a:rPr>
              <a:t>Diagram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4753" y="3057191"/>
            <a:ext cx="6018908" cy="6018908"/>
          </a:xfrm>
          <a:custGeom>
            <a:avLst/>
            <a:gdLst/>
            <a:ahLst/>
            <a:cxnLst/>
            <a:rect l="l" t="t" r="r" b="b"/>
            <a:pathLst>
              <a:path w="6018908" h="6018908">
                <a:moveTo>
                  <a:pt x="0" y="0"/>
                </a:moveTo>
                <a:lnTo>
                  <a:pt x="6018908" y="0"/>
                </a:lnTo>
                <a:lnTo>
                  <a:pt x="6018908" y="6018908"/>
                </a:lnTo>
                <a:lnTo>
                  <a:pt x="0" y="6018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967417"/>
            <a:chOff x="0" y="0"/>
            <a:chExt cx="4816593" cy="5181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18167"/>
            </a:xfrm>
            <a:custGeom>
              <a:avLst/>
              <a:gdLst/>
              <a:ahLst/>
              <a:cxnLst/>
              <a:rect l="l" t="t" r="r" b="b"/>
              <a:pathLst>
                <a:path w="4816592" h="518167">
                  <a:moveTo>
                    <a:pt x="0" y="0"/>
                  </a:moveTo>
                  <a:lnTo>
                    <a:pt x="4816592" y="0"/>
                  </a:lnTo>
                  <a:lnTo>
                    <a:pt x="4816592" y="518167"/>
                  </a:lnTo>
                  <a:lnTo>
                    <a:pt x="0" y="5181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556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3057191"/>
            <a:ext cx="1502475" cy="1373361"/>
          </a:xfrm>
          <a:custGeom>
            <a:avLst/>
            <a:gdLst/>
            <a:ahLst/>
            <a:cxnLst/>
            <a:rect l="l" t="t" r="r" b="b"/>
            <a:pathLst>
              <a:path w="1502475" h="1373361">
                <a:moveTo>
                  <a:pt x="0" y="0"/>
                </a:moveTo>
                <a:lnTo>
                  <a:pt x="1502475" y="0"/>
                </a:lnTo>
                <a:lnTo>
                  <a:pt x="1502475" y="1373361"/>
                </a:lnTo>
                <a:lnTo>
                  <a:pt x="0" y="13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001" t="-41944" r="-30407" b="-433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4958465"/>
            <a:ext cx="1502475" cy="1526847"/>
          </a:xfrm>
          <a:custGeom>
            <a:avLst/>
            <a:gdLst/>
            <a:ahLst/>
            <a:cxnLst/>
            <a:rect l="l" t="t" r="r" b="b"/>
            <a:pathLst>
              <a:path w="1502475" h="1526847">
                <a:moveTo>
                  <a:pt x="0" y="0"/>
                </a:moveTo>
                <a:lnTo>
                  <a:pt x="1502475" y="0"/>
                </a:lnTo>
                <a:lnTo>
                  <a:pt x="1502475" y="1526846"/>
                </a:lnTo>
                <a:lnTo>
                  <a:pt x="0" y="1526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642" t="-58495" r="-59642" b="-7455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7571161"/>
            <a:ext cx="1502475" cy="1504938"/>
          </a:xfrm>
          <a:custGeom>
            <a:avLst/>
            <a:gdLst/>
            <a:ahLst/>
            <a:cxnLst/>
            <a:rect l="l" t="t" r="r" b="b"/>
            <a:pathLst>
              <a:path w="1502475" h="1504938">
                <a:moveTo>
                  <a:pt x="0" y="0"/>
                </a:moveTo>
                <a:lnTo>
                  <a:pt x="1502475" y="0"/>
                </a:lnTo>
                <a:lnTo>
                  <a:pt x="1502475" y="1504938"/>
                </a:lnTo>
                <a:lnTo>
                  <a:pt x="0" y="1504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224" t="-15615" r="-17385" b="-157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616795" y="5400798"/>
            <a:ext cx="4531961" cy="1341762"/>
          </a:xfrm>
          <a:custGeom>
            <a:avLst/>
            <a:gdLst/>
            <a:ahLst/>
            <a:cxnLst/>
            <a:rect l="l" t="t" r="r" b="b"/>
            <a:pathLst>
              <a:path w="4531961" h="1341762">
                <a:moveTo>
                  <a:pt x="0" y="0"/>
                </a:moveTo>
                <a:lnTo>
                  <a:pt x="4531960" y="0"/>
                </a:lnTo>
                <a:lnTo>
                  <a:pt x="4531960" y="1341762"/>
                </a:lnTo>
                <a:lnTo>
                  <a:pt x="0" y="1341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91" t="-46739" r="-2699" b="-507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191619" y="5612908"/>
            <a:ext cx="1936767" cy="917543"/>
          </a:xfrm>
          <a:custGeom>
            <a:avLst/>
            <a:gdLst/>
            <a:ahLst/>
            <a:cxnLst/>
            <a:rect l="l" t="t" r="r" b="b"/>
            <a:pathLst>
              <a:path w="1936767" h="917543">
                <a:moveTo>
                  <a:pt x="0" y="0"/>
                </a:moveTo>
                <a:lnTo>
                  <a:pt x="1936767" y="0"/>
                </a:lnTo>
                <a:lnTo>
                  <a:pt x="1936767" y="917543"/>
                </a:lnTo>
                <a:lnTo>
                  <a:pt x="0" y="9175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191619" y="393159"/>
            <a:ext cx="1190476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Roboto Bold"/>
              </a:rPr>
              <a:t>Alternative Solution And</a:t>
            </a:r>
            <a:r>
              <a:rPr lang="en-US" sz="6000">
                <a:solidFill>
                  <a:srgbClr val="FFBF00"/>
                </a:solidFill>
                <a:latin typeface="Roboto Bold"/>
              </a:rPr>
              <a:t> Tradeoffs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1680028" y="5607874"/>
            <a:ext cx="1936767" cy="917543"/>
          </a:xfrm>
          <a:custGeom>
            <a:avLst/>
            <a:gdLst/>
            <a:ahLst/>
            <a:cxnLst/>
            <a:rect l="l" t="t" r="r" b="b"/>
            <a:pathLst>
              <a:path w="1936767" h="917543">
                <a:moveTo>
                  <a:pt x="0" y="0"/>
                </a:moveTo>
                <a:lnTo>
                  <a:pt x="1936767" y="0"/>
                </a:lnTo>
                <a:lnTo>
                  <a:pt x="1936767" y="917543"/>
                </a:lnTo>
                <a:lnTo>
                  <a:pt x="0" y="9175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945072"/>
            <a:chOff x="0" y="0"/>
            <a:chExt cx="4816593" cy="1829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29155"/>
            </a:xfrm>
            <a:custGeom>
              <a:avLst/>
              <a:gdLst/>
              <a:ahLst/>
              <a:cxnLst/>
              <a:rect l="l" t="t" r="r" b="b"/>
              <a:pathLst>
                <a:path w="4816592" h="1829155">
                  <a:moveTo>
                    <a:pt x="0" y="0"/>
                  </a:moveTo>
                  <a:lnTo>
                    <a:pt x="4816592" y="0"/>
                  </a:lnTo>
                  <a:lnTo>
                    <a:pt x="4816592" y="1829155"/>
                  </a:lnTo>
                  <a:lnTo>
                    <a:pt x="0" y="18291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8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6945072"/>
            <a:ext cx="18288000" cy="0"/>
          </a:xfrm>
          <a:prstGeom prst="line">
            <a:avLst/>
          </a:prstGeom>
          <a:ln w="47625" cap="flat">
            <a:solidFill>
              <a:srgbClr val="FFBF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677480" y="6330356"/>
            <a:ext cx="7610520" cy="3956644"/>
            <a:chOff x="0" y="0"/>
            <a:chExt cx="2004417" cy="10420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417" cy="1042079"/>
            </a:xfrm>
            <a:custGeom>
              <a:avLst/>
              <a:gdLst/>
              <a:ahLst/>
              <a:cxnLst/>
              <a:rect l="l" t="t" r="r" b="b"/>
              <a:pathLst>
                <a:path w="2004417" h="1042079">
                  <a:moveTo>
                    <a:pt x="0" y="0"/>
                  </a:moveTo>
                  <a:lnTo>
                    <a:pt x="2004417" y="0"/>
                  </a:lnTo>
                  <a:lnTo>
                    <a:pt x="2004417" y="1042079"/>
                  </a:lnTo>
                  <a:lnTo>
                    <a:pt x="0" y="1042079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04417" cy="1080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01403" y="1538641"/>
            <a:ext cx="8312473" cy="79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Roboto Bold"/>
              </a:rPr>
              <a:t>Detailed 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26297" y="2671166"/>
            <a:ext cx="7331503" cy="2564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Roboto"/>
              </a:rPr>
              <a:t>Structural Model</a:t>
            </a:r>
          </a:p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Roboto"/>
              </a:rPr>
              <a:t>Behavioral Model</a:t>
            </a:r>
          </a:p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Roboto"/>
              </a:rPr>
              <a:t>Database Design</a:t>
            </a:r>
          </a:p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Roboto"/>
              </a:rPr>
              <a:t>User Interface Design</a:t>
            </a:r>
          </a:p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Roboto"/>
              </a:rPr>
              <a:t>Design Patterns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21446" y="7631926"/>
            <a:ext cx="3322588" cy="128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7"/>
              </a:lnSpc>
            </a:pPr>
            <a:r>
              <a:rPr lang="en-US" sz="3712">
                <a:solidFill>
                  <a:srgbClr val="000000"/>
                </a:solidFill>
                <a:latin typeface="Roboto Bold"/>
              </a:rPr>
              <a:t>05</a:t>
            </a:r>
          </a:p>
          <a:p>
            <a:pPr algn="ctr">
              <a:lnSpc>
                <a:spcPts val="5197"/>
              </a:lnSpc>
            </a:pPr>
            <a:r>
              <a:rPr lang="en-US" sz="3712">
                <a:solidFill>
                  <a:srgbClr val="000000"/>
                </a:solidFill>
                <a:latin typeface="Roboto Bold"/>
              </a:rPr>
              <a:t>Detailed Design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15853" y="1320086"/>
            <a:ext cx="6039660" cy="2123445"/>
            <a:chOff x="0" y="0"/>
            <a:chExt cx="8052880" cy="2831260"/>
          </a:xfrm>
        </p:grpSpPr>
        <p:sp>
          <p:nvSpPr>
            <p:cNvPr id="3" name="Freeform 3"/>
            <p:cNvSpPr/>
            <p:nvPr/>
          </p:nvSpPr>
          <p:spPr>
            <a:xfrm>
              <a:off x="25400" y="25400"/>
              <a:ext cx="8002143" cy="2780411"/>
            </a:xfrm>
            <a:custGeom>
              <a:avLst/>
              <a:gdLst/>
              <a:ahLst/>
              <a:cxnLst/>
              <a:rect l="l" t="t" r="r" b="b"/>
              <a:pathLst>
                <a:path w="8002143" h="2780411">
                  <a:moveTo>
                    <a:pt x="8002143" y="463423"/>
                  </a:moveTo>
                  <a:cubicBezTo>
                    <a:pt x="8002143" y="207518"/>
                    <a:pt x="7792085" y="0"/>
                    <a:pt x="7533132" y="0"/>
                  </a:cubicBezTo>
                  <a:lnTo>
                    <a:pt x="468884" y="0"/>
                  </a:lnTo>
                  <a:cubicBezTo>
                    <a:pt x="209931" y="0"/>
                    <a:pt x="0" y="207518"/>
                    <a:pt x="0" y="463423"/>
                  </a:cubicBezTo>
                  <a:lnTo>
                    <a:pt x="0" y="2316988"/>
                  </a:lnTo>
                  <a:cubicBezTo>
                    <a:pt x="0" y="2572893"/>
                    <a:pt x="209931" y="2780411"/>
                    <a:pt x="468884" y="2780411"/>
                  </a:cubicBezTo>
                  <a:lnTo>
                    <a:pt x="7533132" y="2780411"/>
                  </a:lnTo>
                  <a:cubicBezTo>
                    <a:pt x="7792085" y="2780411"/>
                    <a:pt x="8002015" y="2572893"/>
                    <a:pt x="8002015" y="23169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8052815" cy="2831211"/>
            </a:xfrm>
            <a:custGeom>
              <a:avLst/>
              <a:gdLst/>
              <a:ahLst/>
              <a:cxnLst/>
              <a:rect l="l" t="t" r="r" b="b"/>
              <a:pathLst>
                <a:path w="8052815" h="2831211">
                  <a:moveTo>
                    <a:pt x="8002143" y="488823"/>
                  </a:moveTo>
                  <a:cubicBezTo>
                    <a:pt x="8002143" y="247142"/>
                    <a:pt x="7803769" y="50800"/>
                    <a:pt x="7558532" y="50800"/>
                  </a:cubicBezTo>
                  <a:lnTo>
                    <a:pt x="7558532" y="25400"/>
                  </a:lnTo>
                  <a:lnTo>
                    <a:pt x="7558532" y="50800"/>
                  </a:lnTo>
                  <a:lnTo>
                    <a:pt x="494284" y="50800"/>
                  </a:lnTo>
                  <a:cubicBezTo>
                    <a:pt x="249047" y="50800"/>
                    <a:pt x="50800" y="247142"/>
                    <a:pt x="50800" y="488823"/>
                  </a:cubicBezTo>
                  <a:lnTo>
                    <a:pt x="25400" y="488823"/>
                  </a:lnTo>
                  <a:lnTo>
                    <a:pt x="50800" y="488823"/>
                  </a:lnTo>
                  <a:lnTo>
                    <a:pt x="50800" y="2342388"/>
                  </a:lnTo>
                  <a:lnTo>
                    <a:pt x="25400" y="2342388"/>
                  </a:lnTo>
                  <a:lnTo>
                    <a:pt x="50800" y="2342388"/>
                  </a:lnTo>
                  <a:cubicBezTo>
                    <a:pt x="50800" y="2584069"/>
                    <a:pt x="249047" y="2780411"/>
                    <a:pt x="494284" y="2780411"/>
                  </a:cubicBezTo>
                  <a:lnTo>
                    <a:pt x="494284" y="2805811"/>
                  </a:lnTo>
                  <a:lnTo>
                    <a:pt x="494284" y="2780411"/>
                  </a:lnTo>
                  <a:lnTo>
                    <a:pt x="7558532" y="2780411"/>
                  </a:lnTo>
                  <a:lnTo>
                    <a:pt x="7558532" y="2805811"/>
                  </a:lnTo>
                  <a:lnTo>
                    <a:pt x="7558532" y="2780411"/>
                  </a:lnTo>
                  <a:cubicBezTo>
                    <a:pt x="7803769" y="2780411"/>
                    <a:pt x="8002015" y="2584069"/>
                    <a:pt x="8002015" y="2342388"/>
                  </a:cubicBezTo>
                  <a:lnTo>
                    <a:pt x="8027415" y="2342388"/>
                  </a:lnTo>
                  <a:lnTo>
                    <a:pt x="8002015" y="2342388"/>
                  </a:lnTo>
                  <a:lnTo>
                    <a:pt x="8002015" y="488823"/>
                  </a:lnTo>
                  <a:lnTo>
                    <a:pt x="8027415" y="488823"/>
                  </a:lnTo>
                  <a:lnTo>
                    <a:pt x="8002015" y="488823"/>
                  </a:lnTo>
                  <a:moveTo>
                    <a:pt x="8052815" y="488823"/>
                  </a:moveTo>
                  <a:lnTo>
                    <a:pt x="8052815" y="2342388"/>
                  </a:lnTo>
                  <a:cubicBezTo>
                    <a:pt x="8052815" y="2612644"/>
                    <a:pt x="7831200" y="2831211"/>
                    <a:pt x="7558532" y="2831211"/>
                  </a:cubicBezTo>
                  <a:lnTo>
                    <a:pt x="494284" y="2831211"/>
                  </a:lnTo>
                  <a:cubicBezTo>
                    <a:pt x="221615" y="2831211"/>
                    <a:pt x="0" y="2612644"/>
                    <a:pt x="0" y="2342388"/>
                  </a:cubicBezTo>
                  <a:lnTo>
                    <a:pt x="0" y="488823"/>
                  </a:lnTo>
                  <a:cubicBezTo>
                    <a:pt x="0" y="218567"/>
                    <a:pt x="221615" y="0"/>
                    <a:pt x="494284" y="0"/>
                  </a:cubicBezTo>
                  <a:lnTo>
                    <a:pt x="494284" y="25400"/>
                  </a:lnTo>
                  <a:lnTo>
                    <a:pt x="494284" y="0"/>
                  </a:lnTo>
                  <a:lnTo>
                    <a:pt x="7558532" y="0"/>
                  </a:lnTo>
                  <a:cubicBezTo>
                    <a:pt x="7831200" y="0"/>
                    <a:pt x="8052815" y="218567"/>
                    <a:pt x="8052815" y="488823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1183" y="1352096"/>
            <a:ext cx="1351620" cy="1800900"/>
            <a:chOff x="0" y="0"/>
            <a:chExt cx="1802160" cy="2401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02130" cy="2401189"/>
            </a:xfrm>
            <a:custGeom>
              <a:avLst/>
              <a:gdLst/>
              <a:ahLst/>
              <a:cxnLst/>
              <a:rect l="l" t="t" r="r" b="b"/>
              <a:pathLst>
                <a:path w="1802130" h="2401189">
                  <a:moveTo>
                    <a:pt x="1802130" y="300355"/>
                  </a:moveTo>
                  <a:cubicBezTo>
                    <a:pt x="1802130" y="134493"/>
                    <a:pt x="1667637" y="0"/>
                    <a:pt x="1501775" y="0"/>
                  </a:cubicBezTo>
                  <a:lnTo>
                    <a:pt x="300355" y="0"/>
                  </a:lnTo>
                  <a:cubicBezTo>
                    <a:pt x="134493" y="0"/>
                    <a:pt x="0" y="134493"/>
                    <a:pt x="0" y="300355"/>
                  </a:cubicBezTo>
                  <a:lnTo>
                    <a:pt x="0" y="2100834"/>
                  </a:lnTo>
                  <a:cubicBezTo>
                    <a:pt x="0" y="2266696"/>
                    <a:pt x="134493" y="2401189"/>
                    <a:pt x="300355" y="2401189"/>
                  </a:cubicBezTo>
                  <a:lnTo>
                    <a:pt x="1501775" y="2401189"/>
                  </a:lnTo>
                  <a:cubicBezTo>
                    <a:pt x="1667637" y="2401189"/>
                    <a:pt x="1802130" y="2266696"/>
                    <a:pt x="1802130" y="2100834"/>
                  </a:cubicBezTo>
                  <a:close/>
                </a:path>
              </a:pathLst>
            </a:custGeom>
            <a:solidFill>
              <a:srgbClr val="FEC30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802160" cy="2429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00"/>
                </a:lnSpc>
              </a:pPr>
              <a:r>
                <a:rPr lang="en-US" sz="4500" spc="-1">
                  <a:solidFill>
                    <a:srgbClr val="FFFFFF"/>
                  </a:solidFill>
                  <a:latin typeface="Arimo Bold"/>
                </a:rPr>
                <a:t>01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832903" y="1537691"/>
            <a:ext cx="548460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>
                <a:solidFill>
                  <a:srgbClr val="000000"/>
                </a:solidFill>
                <a:latin typeface="Roboto Bold"/>
              </a:rPr>
              <a:t>Introduction and Motivation</a:t>
            </a:r>
          </a:p>
          <a:p>
            <a:pPr marL="361949" lvl="1" indent="-180975" algn="l">
              <a:lnSpc>
                <a:spcPts val="2399"/>
              </a:lnSpc>
              <a:buFont typeface="Arial"/>
              <a:buChar char="•"/>
            </a:pPr>
            <a:r>
              <a:rPr lang="en-US" sz="1999" spc="-1">
                <a:solidFill>
                  <a:srgbClr val="000000"/>
                </a:solidFill>
                <a:latin typeface="Nunito Light"/>
              </a:rPr>
              <a:t>Problem Statement</a:t>
            </a:r>
          </a:p>
          <a:p>
            <a:pPr marL="361949" lvl="1" indent="-180975" algn="l">
              <a:lnSpc>
                <a:spcPts val="2399"/>
              </a:lnSpc>
              <a:buFont typeface="Arial"/>
              <a:buChar char="•"/>
            </a:pPr>
            <a:r>
              <a:rPr lang="en-US" sz="1999" spc="-1">
                <a:solidFill>
                  <a:srgbClr val="000000"/>
                </a:solidFill>
                <a:latin typeface="Nunito Light"/>
              </a:rPr>
              <a:t>Project Objectives &amp; Benefits</a:t>
            </a:r>
          </a:p>
          <a:p>
            <a:pPr marL="361949" lvl="1" indent="-180975" algn="l">
              <a:lnSpc>
                <a:spcPts val="2399"/>
              </a:lnSpc>
              <a:buFont typeface="Arial"/>
              <a:buChar char="•"/>
            </a:pPr>
            <a:r>
              <a:rPr lang="en-US" sz="1999" spc="-1">
                <a:solidFill>
                  <a:srgbClr val="000000"/>
                </a:solidFill>
                <a:latin typeface="Nunito Light"/>
              </a:rPr>
              <a:t>Market Research</a:t>
            </a:r>
          </a:p>
          <a:p>
            <a:pPr marL="325755" lvl="1" indent="-162878" algn="l">
              <a:lnSpc>
                <a:spcPts val="2160"/>
              </a:lnSpc>
            </a:pPr>
            <a:endParaRPr lang="en-US" sz="1999" spc="-1">
              <a:solidFill>
                <a:srgbClr val="000000"/>
              </a:solidFill>
              <a:latin typeface="Nunito Ligh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604270" y="3734918"/>
            <a:ext cx="6039660" cy="2124384"/>
            <a:chOff x="0" y="0"/>
            <a:chExt cx="8052880" cy="2832512"/>
          </a:xfrm>
        </p:grpSpPr>
        <p:sp>
          <p:nvSpPr>
            <p:cNvPr id="10" name="Freeform 10"/>
            <p:cNvSpPr/>
            <p:nvPr/>
          </p:nvSpPr>
          <p:spPr>
            <a:xfrm>
              <a:off x="25400" y="25400"/>
              <a:ext cx="8002143" cy="2781808"/>
            </a:xfrm>
            <a:custGeom>
              <a:avLst/>
              <a:gdLst/>
              <a:ahLst/>
              <a:cxnLst/>
              <a:rect l="l" t="t" r="r" b="b"/>
              <a:pathLst>
                <a:path w="8002143" h="2781808">
                  <a:moveTo>
                    <a:pt x="8002143" y="463677"/>
                  </a:moveTo>
                  <a:cubicBezTo>
                    <a:pt x="8002143" y="207518"/>
                    <a:pt x="7792085" y="0"/>
                    <a:pt x="7533005" y="0"/>
                  </a:cubicBezTo>
                  <a:lnTo>
                    <a:pt x="469138" y="0"/>
                  </a:lnTo>
                  <a:cubicBezTo>
                    <a:pt x="210058" y="0"/>
                    <a:pt x="0" y="207518"/>
                    <a:pt x="0" y="463677"/>
                  </a:cubicBezTo>
                  <a:lnTo>
                    <a:pt x="0" y="2318131"/>
                  </a:lnTo>
                  <a:cubicBezTo>
                    <a:pt x="0" y="2574163"/>
                    <a:pt x="210058" y="2781808"/>
                    <a:pt x="469138" y="2781808"/>
                  </a:cubicBezTo>
                  <a:lnTo>
                    <a:pt x="7533005" y="2781808"/>
                  </a:lnTo>
                  <a:cubicBezTo>
                    <a:pt x="7792086" y="2781808"/>
                    <a:pt x="8002143" y="2574290"/>
                    <a:pt x="8002143" y="231813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8052943" cy="2832608"/>
            </a:xfrm>
            <a:custGeom>
              <a:avLst/>
              <a:gdLst/>
              <a:ahLst/>
              <a:cxnLst/>
              <a:rect l="l" t="t" r="r" b="b"/>
              <a:pathLst>
                <a:path w="8052943" h="2832608">
                  <a:moveTo>
                    <a:pt x="8002143" y="489077"/>
                  </a:moveTo>
                  <a:cubicBezTo>
                    <a:pt x="8002143" y="247269"/>
                    <a:pt x="7803642" y="50800"/>
                    <a:pt x="7558405" y="50800"/>
                  </a:cubicBezTo>
                  <a:lnTo>
                    <a:pt x="7558405" y="25400"/>
                  </a:lnTo>
                  <a:lnTo>
                    <a:pt x="7558405" y="50800"/>
                  </a:lnTo>
                  <a:lnTo>
                    <a:pt x="494538" y="50800"/>
                  </a:lnTo>
                  <a:cubicBezTo>
                    <a:pt x="249174" y="50800"/>
                    <a:pt x="50800" y="247269"/>
                    <a:pt x="50800" y="489077"/>
                  </a:cubicBezTo>
                  <a:lnTo>
                    <a:pt x="25400" y="489077"/>
                  </a:lnTo>
                  <a:lnTo>
                    <a:pt x="50800" y="489077"/>
                  </a:lnTo>
                  <a:lnTo>
                    <a:pt x="50800" y="2343531"/>
                  </a:lnTo>
                  <a:lnTo>
                    <a:pt x="25400" y="2343531"/>
                  </a:lnTo>
                  <a:lnTo>
                    <a:pt x="50800" y="2343531"/>
                  </a:lnTo>
                  <a:cubicBezTo>
                    <a:pt x="50800" y="2585339"/>
                    <a:pt x="249174" y="2781808"/>
                    <a:pt x="494538" y="2781808"/>
                  </a:cubicBezTo>
                  <a:lnTo>
                    <a:pt x="494538" y="2807208"/>
                  </a:lnTo>
                  <a:lnTo>
                    <a:pt x="494538" y="2781808"/>
                  </a:lnTo>
                  <a:lnTo>
                    <a:pt x="7558405" y="2781808"/>
                  </a:lnTo>
                  <a:lnTo>
                    <a:pt x="7558405" y="2807208"/>
                  </a:lnTo>
                  <a:lnTo>
                    <a:pt x="7558405" y="2781808"/>
                  </a:lnTo>
                  <a:cubicBezTo>
                    <a:pt x="7803769" y="2781808"/>
                    <a:pt x="8002143" y="2585339"/>
                    <a:pt x="8002143" y="2343531"/>
                  </a:cubicBezTo>
                  <a:lnTo>
                    <a:pt x="8027543" y="2343531"/>
                  </a:lnTo>
                  <a:lnTo>
                    <a:pt x="8002143" y="2343531"/>
                  </a:lnTo>
                  <a:lnTo>
                    <a:pt x="8002143" y="489077"/>
                  </a:lnTo>
                  <a:lnTo>
                    <a:pt x="8027543" y="489077"/>
                  </a:lnTo>
                  <a:lnTo>
                    <a:pt x="8002143" y="489077"/>
                  </a:lnTo>
                  <a:moveTo>
                    <a:pt x="8052943" y="489077"/>
                  </a:moveTo>
                  <a:lnTo>
                    <a:pt x="8052943" y="2343531"/>
                  </a:lnTo>
                  <a:cubicBezTo>
                    <a:pt x="8052943" y="2613914"/>
                    <a:pt x="7831201" y="2832608"/>
                    <a:pt x="7558405" y="2832608"/>
                  </a:cubicBezTo>
                  <a:lnTo>
                    <a:pt x="494538" y="2832608"/>
                  </a:lnTo>
                  <a:cubicBezTo>
                    <a:pt x="221742" y="2832481"/>
                    <a:pt x="0" y="2613787"/>
                    <a:pt x="0" y="2343531"/>
                  </a:cubicBezTo>
                  <a:lnTo>
                    <a:pt x="0" y="489077"/>
                  </a:lnTo>
                  <a:cubicBezTo>
                    <a:pt x="0" y="218694"/>
                    <a:pt x="221742" y="0"/>
                    <a:pt x="494538" y="0"/>
                  </a:cubicBezTo>
                  <a:lnTo>
                    <a:pt x="494538" y="25400"/>
                  </a:lnTo>
                  <a:lnTo>
                    <a:pt x="494538" y="0"/>
                  </a:lnTo>
                  <a:lnTo>
                    <a:pt x="7558405" y="0"/>
                  </a:lnTo>
                  <a:cubicBezTo>
                    <a:pt x="7831201" y="0"/>
                    <a:pt x="8052943" y="218694"/>
                    <a:pt x="8052943" y="489077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9600" y="3763687"/>
            <a:ext cx="1351620" cy="1798887"/>
            <a:chOff x="0" y="0"/>
            <a:chExt cx="1802160" cy="23985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02130" cy="2398522"/>
            </a:xfrm>
            <a:custGeom>
              <a:avLst/>
              <a:gdLst/>
              <a:ahLst/>
              <a:cxnLst/>
              <a:rect l="l" t="t" r="r" b="b"/>
              <a:pathLst>
                <a:path w="1802130" h="2398522">
                  <a:moveTo>
                    <a:pt x="1802130" y="300355"/>
                  </a:moveTo>
                  <a:cubicBezTo>
                    <a:pt x="1802130" y="134493"/>
                    <a:pt x="1667637" y="0"/>
                    <a:pt x="1501775" y="0"/>
                  </a:cubicBezTo>
                  <a:lnTo>
                    <a:pt x="300355" y="0"/>
                  </a:lnTo>
                  <a:cubicBezTo>
                    <a:pt x="134493" y="0"/>
                    <a:pt x="0" y="134493"/>
                    <a:pt x="0" y="300355"/>
                  </a:cubicBezTo>
                  <a:lnTo>
                    <a:pt x="0" y="2098167"/>
                  </a:lnTo>
                  <a:cubicBezTo>
                    <a:pt x="0" y="2264029"/>
                    <a:pt x="134493" y="2398522"/>
                    <a:pt x="300355" y="2398522"/>
                  </a:cubicBezTo>
                  <a:lnTo>
                    <a:pt x="1501775" y="2398522"/>
                  </a:lnTo>
                  <a:cubicBezTo>
                    <a:pt x="1667637" y="2398522"/>
                    <a:pt x="1802130" y="2264029"/>
                    <a:pt x="1802130" y="2098167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802160" cy="2427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00"/>
                </a:lnSpc>
              </a:pPr>
              <a:r>
                <a:rPr lang="en-US" sz="4500" spc="-1">
                  <a:solidFill>
                    <a:srgbClr val="FFFFFF"/>
                  </a:solidFill>
                  <a:latin typeface="Arimo Bold"/>
                </a:rPr>
                <a:t>02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821320" y="3907703"/>
            <a:ext cx="548460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>
                <a:solidFill>
                  <a:srgbClr val="000000"/>
                </a:solidFill>
                <a:latin typeface="Roboto Bold"/>
              </a:rPr>
              <a:t>Background &amp; Related Work</a:t>
            </a:r>
          </a:p>
          <a:p>
            <a:pPr marL="361949" lvl="1" indent="-180975" algn="l">
              <a:lnSpc>
                <a:spcPts val="2399"/>
              </a:lnSpc>
              <a:buFont typeface="Arial"/>
              <a:buChar char="•"/>
            </a:pPr>
            <a:r>
              <a:rPr lang="en-US" sz="1999" spc="-1">
                <a:solidFill>
                  <a:srgbClr val="000000"/>
                </a:solidFill>
                <a:latin typeface="Nunito Light"/>
              </a:rPr>
              <a:t>Related Work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604270" y="6358238"/>
            <a:ext cx="6039660" cy="1932420"/>
            <a:chOff x="0" y="0"/>
            <a:chExt cx="8052880" cy="2576560"/>
          </a:xfrm>
        </p:grpSpPr>
        <p:sp>
          <p:nvSpPr>
            <p:cNvPr id="17" name="Freeform 17"/>
            <p:cNvSpPr/>
            <p:nvPr/>
          </p:nvSpPr>
          <p:spPr>
            <a:xfrm>
              <a:off x="25400" y="25400"/>
              <a:ext cx="8002143" cy="2525776"/>
            </a:xfrm>
            <a:custGeom>
              <a:avLst/>
              <a:gdLst/>
              <a:ahLst/>
              <a:cxnLst/>
              <a:rect l="l" t="t" r="r" b="b"/>
              <a:pathLst>
                <a:path w="8002143" h="2525776">
                  <a:moveTo>
                    <a:pt x="8002143" y="421005"/>
                  </a:moveTo>
                  <a:cubicBezTo>
                    <a:pt x="8002143" y="188468"/>
                    <a:pt x="7811008" y="0"/>
                    <a:pt x="7575296" y="0"/>
                  </a:cubicBezTo>
                  <a:lnTo>
                    <a:pt x="426720" y="0"/>
                  </a:lnTo>
                  <a:cubicBezTo>
                    <a:pt x="191008" y="0"/>
                    <a:pt x="0" y="188468"/>
                    <a:pt x="0" y="421005"/>
                  </a:cubicBezTo>
                  <a:lnTo>
                    <a:pt x="0" y="2104771"/>
                  </a:lnTo>
                  <a:cubicBezTo>
                    <a:pt x="0" y="2337308"/>
                    <a:pt x="191008" y="2525776"/>
                    <a:pt x="426720" y="2525776"/>
                  </a:cubicBezTo>
                  <a:lnTo>
                    <a:pt x="7575296" y="2525776"/>
                  </a:lnTo>
                  <a:cubicBezTo>
                    <a:pt x="7811008" y="2525776"/>
                    <a:pt x="8002015" y="2337308"/>
                    <a:pt x="8002015" y="210477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8052815" cy="2576576"/>
            </a:xfrm>
            <a:custGeom>
              <a:avLst/>
              <a:gdLst/>
              <a:ahLst/>
              <a:cxnLst/>
              <a:rect l="l" t="t" r="r" b="b"/>
              <a:pathLst>
                <a:path w="8052815" h="2576576">
                  <a:moveTo>
                    <a:pt x="8002143" y="446405"/>
                  </a:moveTo>
                  <a:cubicBezTo>
                    <a:pt x="8002143" y="228219"/>
                    <a:pt x="7822692" y="50800"/>
                    <a:pt x="7600696" y="50800"/>
                  </a:cubicBezTo>
                  <a:lnTo>
                    <a:pt x="7600696" y="25400"/>
                  </a:lnTo>
                  <a:lnTo>
                    <a:pt x="7600696" y="50800"/>
                  </a:lnTo>
                  <a:lnTo>
                    <a:pt x="452120" y="50800"/>
                  </a:lnTo>
                  <a:cubicBezTo>
                    <a:pt x="230124" y="50800"/>
                    <a:pt x="50800" y="228219"/>
                    <a:pt x="50800" y="446405"/>
                  </a:cubicBezTo>
                  <a:lnTo>
                    <a:pt x="25400" y="446405"/>
                  </a:lnTo>
                  <a:lnTo>
                    <a:pt x="50800" y="446405"/>
                  </a:lnTo>
                  <a:lnTo>
                    <a:pt x="50800" y="2130171"/>
                  </a:lnTo>
                  <a:lnTo>
                    <a:pt x="25400" y="2130171"/>
                  </a:lnTo>
                  <a:lnTo>
                    <a:pt x="50800" y="2130171"/>
                  </a:lnTo>
                  <a:cubicBezTo>
                    <a:pt x="50800" y="2348357"/>
                    <a:pt x="230124" y="2525776"/>
                    <a:pt x="452120" y="2525776"/>
                  </a:cubicBezTo>
                  <a:lnTo>
                    <a:pt x="452120" y="2551176"/>
                  </a:lnTo>
                  <a:lnTo>
                    <a:pt x="452120" y="2525776"/>
                  </a:lnTo>
                  <a:lnTo>
                    <a:pt x="7600696" y="2525776"/>
                  </a:lnTo>
                  <a:lnTo>
                    <a:pt x="7600696" y="2551176"/>
                  </a:lnTo>
                  <a:lnTo>
                    <a:pt x="7600696" y="2525776"/>
                  </a:lnTo>
                  <a:cubicBezTo>
                    <a:pt x="7822692" y="2525776"/>
                    <a:pt x="8002015" y="2348357"/>
                    <a:pt x="8002015" y="2130171"/>
                  </a:cubicBezTo>
                  <a:lnTo>
                    <a:pt x="8027415" y="2130171"/>
                  </a:lnTo>
                  <a:lnTo>
                    <a:pt x="8002015" y="2130171"/>
                  </a:lnTo>
                  <a:lnTo>
                    <a:pt x="8002015" y="446405"/>
                  </a:lnTo>
                  <a:lnTo>
                    <a:pt x="8027415" y="446405"/>
                  </a:lnTo>
                  <a:lnTo>
                    <a:pt x="8002015" y="446405"/>
                  </a:lnTo>
                  <a:moveTo>
                    <a:pt x="8052815" y="446405"/>
                  </a:moveTo>
                  <a:lnTo>
                    <a:pt x="8052815" y="2130171"/>
                  </a:lnTo>
                  <a:cubicBezTo>
                    <a:pt x="8052815" y="2377059"/>
                    <a:pt x="7850124" y="2576576"/>
                    <a:pt x="7600696" y="2576576"/>
                  </a:cubicBezTo>
                  <a:lnTo>
                    <a:pt x="452120" y="2576576"/>
                  </a:lnTo>
                  <a:cubicBezTo>
                    <a:pt x="202692" y="2576576"/>
                    <a:pt x="0" y="2377059"/>
                    <a:pt x="0" y="2130171"/>
                  </a:cubicBezTo>
                  <a:lnTo>
                    <a:pt x="0" y="446405"/>
                  </a:lnTo>
                  <a:cubicBezTo>
                    <a:pt x="0" y="199517"/>
                    <a:pt x="202692" y="0"/>
                    <a:pt x="452120" y="0"/>
                  </a:cubicBezTo>
                  <a:lnTo>
                    <a:pt x="452120" y="25400"/>
                  </a:lnTo>
                  <a:lnTo>
                    <a:pt x="452120" y="0"/>
                  </a:lnTo>
                  <a:lnTo>
                    <a:pt x="7600696" y="0"/>
                  </a:lnTo>
                  <a:cubicBezTo>
                    <a:pt x="7850124" y="0"/>
                    <a:pt x="8052815" y="199517"/>
                    <a:pt x="8052815" y="446405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39600" y="6390248"/>
            <a:ext cx="1351620" cy="1798194"/>
            <a:chOff x="0" y="0"/>
            <a:chExt cx="1802160" cy="239759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02130" cy="2397633"/>
            </a:xfrm>
            <a:custGeom>
              <a:avLst/>
              <a:gdLst/>
              <a:ahLst/>
              <a:cxnLst/>
              <a:rect l="l" t="t" r="r" b="b"/>
              <a:pathLst>
                <a:path w="1802130" h="2397633">
                  <a:moveTo>
                    <a:pt x="1802130" y="300355"/>
                  </a:moveTo>
                  <a:cubicBezTo>
                    <a:pt x="1802130" y="134493"/>
                    <a:pt x="1667637" y="0"/>
                    <a:pt x="1501775" y="0"/>
                  </a:cubicBezTo>
                  <a:lnTo>
                    <a:pt x="300355" y="0"/>
                  </a:lnTo>
                  <a:cubicBezTo>
                    <a:pt x="134493" y="0"/>
                    <a:pt x="0" y="134493"/>
                    <a:pt x="0" y="300355"/>
                  </a:cubicBezTo>
                  <a:lnTo>
                    <a:pt x="0" y="2097278"/>
                  </a:lnTo>
                  <a:cubicBezTo>
                    <a:pt x="0" y="2263140"/>
                    <a:pt x="134493" y="2397633"/>
                    <a:pt x="300355" y="2397633"/>
                  </a:cubicBezTo>
                  <a:lnTo>
                    <a:pt x="1501775" y="2397633"/>
                  </a:lnTo>
                  <a:cubicBezTo>
                    <a:pt x="1667637" y="2397633"/>
                    <a:pt x="1802130" y="2263140"/>
                    <a:pt x="1802130" y="2097278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802160" cy="2426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00"/>
                </a:lnSpc>
              </a:pPr>
              <a:r>
                <a:rPr lang="en-US" sz="4500" spc="-1">
                  <a:solidFill>
                    <a:srgbClr val="FFFFFF"/>
                  </a:solidFill>
                  <a:latin typeface="Arimo Bold"/>
                </a:rPr>
                <a:t>03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821320" y="6530483"/>
            <a:ext cx="5484600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>
                <a:solidFill>
                  <a:srgbClr val="000000"/>
                </a:solidFill>
                <a:latin typeface="Roboto Bold"/>
              </a:rPr>
              <a:t>Requirements Analysis</a:t>
            </a:r>
          </a:p>
          <a:p>
            <a:pPr marL="361949" lvl="1" indent="-180975" algn="l">
              <a:lnSpc>
                <a:spcPts val="2399"/>
              </a:lnSpc>
              <a:buFont typeface="Arial"/>
              <a:buChar char="•"/>
            </a:pPr>
            <a:r>
              <a:rPr lang="en-US" sz="1999" spc="-1">
                <a:solidFill>
                  <a:srgbClr val="000000"/>
                </a:solidFill>
                <a:latin typeface="Nunito Light"/>
              </a:rPr>
              <a:t>Applying the software development process</a:t>
            </a:r>
          </a:p>
          <a:p>
            <a:pPr marL="361949" lvl="1" indent="-180975" algn="l">
              <a:lnSpc>
                <a:spcPts val="2399"/>
              </a:lnSpc>
              <a:buFont typeface="Arial"/>
              <a:buChar char="•"/>
            </a:pPr>
            <a:r>
              <a:rPr lang="en-US" sz="1999" spc="-1">
                <a:solidFill>
                  <a:srgbClr val="000000"/>
                </a:solidFill>
                <a:latin typeface="Nunito Light"/>
              </a:rPr>
              <a:t>Functional Requirements</a:t>
            </a:r>
          </a:p>
          <a:p>
            <a:pPr marL="361695" lvl="1" indent="-180848" algn="l">
              <a:lnSpc>
                <a:spcPts val="2399"/>
              </a:lnSpc>
              <a:buFont typeface="Arial"/>
              <a:buChar char="•"/>
            </a:pPr>
            <a:r>
              <a:rPr lang="en-US" sz="1999" spc="-1">
                <a:solidFill>
                  <a:srgbClr val="000000"/>
                </a:solidFill>
                <a:latin typeface="Nunito Light"/>
              </a:rPr>
              <a:t>Non-Functional Requirements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1325810" y="1319146"/>
            <a:ext cx="6039660" cy="2124386"/>
            <a:chOff x="0" y="0"/>
            <a:chExt cx="8052880" cy="2832514"/>
          </a:xfrm>
        </p:grpSpPr>
        <p:sp>
          <p:nvSpPr>
            <p:cNvPr id="24" name="Freeform 24"/>
            <p:cNvSpPr/>
            <p:nvPr/>
          </p:nvSpPr>
          <p:spPr>
            <a:xfrm>
              <a:off x="25400" y="25400"/>
              <a:ext cx="8002143" cy="2781808"/>
            </a:xfrm>
            <a:custGeom>
              <a:avLst/>
              <a:gdLst/>
              <a:ahLst/>
              <a:cxnLst/>
              <a:rect l="l" t="t" r="r" b="b"/>
              <a:pathLst>
                <a:path w="8002143" h="2781808">
                  <a:moveTo>
                    <a:pt x="8002143" y="463677"/>
                  </a:moveTo>
                  <a:cubicBezTo>
                    <a:pt x="8002143" y="207518"/>
                    <a:pt x="7792085" y="0"/>
                    <a:pt x="7533005" y="0"/>
                  </a:cubicBezTo>
                  <a:lnTo>
                    <a:pt x="469138" y="0"/>
                  </a:lnTo>
                  <a:cubicBezTo>
                    <a:pt x="210058" y="0"/>
                    <a:pt x="0" y="207518"/>
                    <a:pt x="0" y="463677"/>
                  </a:cubicBezTo>
                  <a:lnTo>
                    <a:pt x="0" y="2318131"/>
                  </a:lnTo>
                  <a:cubicBezTo>
                    <a:pt x="0" y="2574163"/>
                    <a:pt x="210058" y="2781808"/>
                    <a:pt x="469138" y="2781808"/>
                  </a:cubicBezTo>
                  <a:lnTo>
                    <a:pt x="7533005" y="2781808"/>
                  </a:lnTo>
                  <a:cubicBezTo>
                    <a:pt x="7792086" y="2781808"/>
                    <a:pt x="8002143" y="2574290"/>
                    <a:pt x="8002143" y="231813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8052943" cy="2832608"/>
            </a:xfrm>
            <a:custGeom>
              <a:avLst/>
              <a:gdLst/>
              <a:ahLst/>
              <a:cxnLst/>
              <a:rect l="l" t="t" r="r" b="b"/>
              <a:pathLst>
                <a:path w="8052943" h="2832608">
                  <a:moveTo>
                    <a:pt x="8002143" y="489077"/>
                  </a:moveTo>
                  <a:cubicBezTo>
                    <a:pt x="8002143" y="247269"/>
                    <a:pt x="7803642" y="50800"/>
                    <a:pt x="7558405" y="50800"/>
                  </a:cubicBezTo>
                  <a:lnTo>
                    <a:pt x="7558405" y="25400"/>
                  </a:lnTo>
                  <a:lnTo>
                    <a:pt x="7558405" y="50800"/>
                  </a:lnTo>
                  <a:lnTo>
                    <a:pt x="494538" y="50800"/>
                  </a:lnTo>
                  <a:cubicBezTo>
                    <a:pt x="249174" y="50800"/>
                    <a:pt x="50800" y="247269"/>
                    <a:pt x="50800" y="489077"/>
                  </a:cubicBezTo>
                  <a:lnTo>
                    <a:pt x="25400" y="489077"/>
                  </a:lnTo>
                  <a:lnTo>
                    <a:pt x="50800" y="489077"/>
                  </a:lnTo>
                  <a:lnTo>
                    <a:pt x="50800" y="2343531"/>
                  </a:lnTo>
                  <a:lnTo>
                    <a:pt x="25400" y="2343531"/>
                  </a:lnTo>
                  <a:lnTo>
                    <a:pt x="50800" y="2343531"/>
                  </a:lnTo>
                  <a:cubicBezTo>
                    <a:pt x="50800" y="2585339"/>
                    <a:pt x="249174" y="2781808"/>
                    <a:pt x="494538" y="2781808"/>
                  </a:cubicBezTo>
                  <a:lnTo>
                    <a:pt x="494538" y="2807208"/>
                  </a:lnTo>
                  <a:lnTo>
                    <a:pt x="494538" y="2781808"/>
                  </a:lnTo>
                  <a:lnTo>
                    <a:pt x="7558405" y="2781808"/>
                  </a:lnTo>
                  <a:lnTo>
                    <a:pt x="7558405" y="2807208"/>
                  </a:lnTo>
                  <a:lnTo>
                    <a:pt x="7558405" y="2781808"/>
                  </a:lnTo>
                  <a:cubicBezTo>
                    <a:pt x="7803769" y="2781808"/>
                    <a:pt x="8002143" y="2585339"/>
                    <a:pt x="8002143" y="2343531"/>
                  </a:cubicBezTo>
                  <a:lnTo>
                    <a:pt x="8027543" y="2343531"/>
                  </a:lnTo>
                  <a:lnTo>
                    <a:pt x="8002143" y="2343531"/>
                  </a:lnTo>
                  <a:lnTo>
                    <a:pt x="8002143" y="489077"/>
                  </a:lnTo>
                  <a:lnTo>
                    <a:pt x="8027543" y="489077"/>
                  </a:lnTo>
                  <a:lnTo>
                    <a:pt x="8002143" y="489077"/>
                  </a:lnTo>
                  <a:moveTo>
                    <a:pt x="8052943" y="489077"/>
                  </a:moveTo>
                  <a:lnTo>
                    <a:pt x="8052943" y="2343531"/>
                  </a:lnTo>
                  <a:cubicBezTo>
                    <a:pt x="8052943" y="2613914"/>
                    <a:pt x="7831201" y="2832608"/>
                    <a:pt x="7558405" y="2832608"/>
                  </a:cubicBezTo>
                  <a:lnTo>
                    <a:pt x="494538" y="2832608"/>
                  </a:lnTo>
                  <a:cubicBezTo>
                    <a:pt x="221742" y="2832481"/>
                    <a:pt x="0" y="2613787"/>
                    <a:pt x="0" y="2343531"/>
                  </a:cubicBezTo>
                  <a:lnTo>
                    <a:pt x="0" y="489077"/>
                  </a:lnTo>
                  <a:cubicBezTo>
                    <a:pt x="0" y="218694"/>
                    <a:pt x="221742" y="0"/>
                    <a:pt x="494538" y="0"/>
                  </a:cubicBezTo>
                  <a:lnTo>
                    <a:pt x="494538" y="25400"/>
                  </a:lnTo>
                  <a:lnTo>
                    <a:pt x="494538" y="0"/>
                  </a:lnTo>
                  <a:lnTo>
                    <a:pt x="7558405" y="0"/>
                  </a:lnTo>
                  <a:cubicBezTo>
                    <a:pt x="7831201" y="0"/>
                    <a:pt x="8052943" y="218694"/>
                    <a:pt x="8052943" y="489077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661680" y="1337608"/>
            <a:ext cx="1351620" cy="1798886"/>
            <a:chOff x="0" y="0"/>
            <a:chExt cx="1802160" cy="239851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02130" cy="2398522"/>
            </a:xfrm>
            <a:custGeom>
              <a:avLst/>
              <a:gdLst/>
              <a:ahLst/>
              <a:cxnLst/>
              <a:rect l="l" t="t" r="r" b="b"/>
              <a:pathLst>
                <a:path w="1802130" h="2398522">
                  <a:moveTo>
                    <a:pt x="1802130" y="300355"/>
                  </a:moveTo>
                  <a:cubicBezTo>
                    <a:pt x="1802130" y="134493"/>
                    <a:pt x="1667637" y="0"/>
                    <a:pt x="1501775" y="0"/>
                  </a:cubicBezTo>
                  <a:lnTo>
                    <a:pt x="300355" y="0"/>
                  </a:lnTo>
                  <a:cubicBezTo>
                    <a:pt x="134493" y="0"/>
                    <a:pt x="0" y="134493"/>
                    <a:pt x="0" y="300355"/>
                  </a:cubicBezTo>
                  <a:lnTo>
                    <a:pt x="0" y="2098167"/>
                  </a:lnTo>
                  <a:cubicBezTo>
                    <a:pt x="0" y="2264029"/>
                    <a:pt x="134493" y="2398522"/>
                    <a:pt x="300355" y="2398522"/>
                  </a:cubicBezTo>
                  <a:lnTo>
                    <a:pt x="1501775" y="2398522"/>
                  </a:lnTo>
                  <a:cubicBezTo>
                    <a:pt x="1667637" y="2398522"/>
                    <a:pt x="1802130" y="2264029"/>
                    <a:pt x="1802130" y="2098167"/>
                  </a:cubicBezTo>
                  <a:close/>
                </a:path>
              </a:pathLst>
            </a:custGeom>
            <a:solidFill>
              <a:srgbClr val="FEC30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1802160" cy="2427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00"/>
                </a:lnSpc>
              </a:pPr>
              <a:r>
                <a:rPr lang="en-US" sz="4500" spc="-1">
                  <a:solidFill>
                    <a:srgbClr val="FFFFFF"/>
                  </a:solidFill>
                  <a:latin typeface="Arimo Bold"/>
                </a:rPr>
                <a:t>04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1543400" y="1491391"/>
            <a:ext cx="548460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>
                <a:solidFill>
                  <a:srgbClr val="000000"/>
                </a:solidFill>
                <a:latin typeface="Roboto Bold"/>
              </a:rPr>
              <a:t>System Architecture</a:t>
            </a:r>
          </a:p>
          <a:p>
            <a:pPr marL="361949" lvl="1" indent="-180975" algn="l">
              <a:lnSpc>
                <a:spcPts val="2399"/>
              </a:lnSpc>
              <a:buFont typeface="Arial"/>
              <a:buChar char="•"/>
            </a:pPr>
            <a:r>
              <a:rPr lang="en-US" sz="1999" spc="-1">
                <a:solidFill>
                  <a:srgbClr val="000000"/>
                </a:solidFill>
                <a:latin typeface="Nunito Light"/>
              </a:rPr>
              <a:t>High Level System Architecture</a:t>
            </a:r>
          </a:p>
          <a:p>
            <a:pPr marL="361949" lvl="1" indent="-180975" algn="l">
              <a:lnSpc>
                <a:spcPts val="2399"/>
              </a:lnSpc>
              <a:buFont typeface="Arial"/>
              <a:buChar char="•"/>
            </a:pPr>
            <a:r>
              <a:rPr lang="en-US" sz="1999" spc="-1">
                <a:solidFill>
                  <a:srgbClr val="000000"/>
                </a:solidFill>
                <a:latin typeface="Nunito Light"/>
              </a:rPr>
              <a:t>Alternative Solutions and Tradeoffs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1325810" y="3763687"/>
            <a:ext cx="6039660" cy="2117640"/>
            <a:chOff x="0" y="0"/>
            <a:chExt cx="8052880" cy="2823520"/>
          </a:xfrm>
        </p:grpSpPr>
        <p:sp>
          <p:nvSpPr>
            <p:cNvPr id="31" name="Freeform 31"/>
            <p:cNvSpPr/>
            <p:nvPr/>
          </p:nvSpPr>
          <p:spPr>
            <a:xfrm>
              <a:off x="25400" y="25400"/>
              <a:ext cx="8002143" cy="2772791"/>
            </a:xfrm>
            <a:custGeom>
              <a:avLst/>
              <a:gdLst/>
              <a:ahLst/>
              <a:cxnLst/>
              <a:rect l="l" t="t" r="r" b="b"/>
              <a:pathLst>
                <a:path w="8002143" h="2772791">
                  <a:moveTo>
                    <a:pt x="8002143" y="462153"/>
                  </a:moveTo>
                  <a:cubicBezTo>
                    <a:pt x="8002143" y="206883"/>
                    <a:pt x="7792720" y="0"/>
                    <a:pt x="7534402" y="0"/>
                  </a:cubicBezTo>
                  <a:lnTo>
                    <a:pt x="467614" y="0"/>
                  </a:lnTo>
                  <a:cubicBezTo>
                    <a:pt x="209423" y="0"/>
                    <a:pt x="0" y="206883"/>
                    <a:pt x="0" y="462153"/>
                  </a:cubicBezTo>
                  <a:lnTo>
                    <a:pt x="0" y="2310638"/>
                  </a:lnTo>
                  <a:cubicBezTo>
                    <a:pt x="0" y="2565908"/>
                    <a:pt x="209423" y="2772791"/>
                    <a:pt x="467614" y="2772791"/>
                  </a:cubicBezTo>
                  <a:lnTo>
                    <a:pt x="7534402" y="2772791"/>
                  </a:lnTo>
                  <a:cubicBezTo>
                    <a:pt x="7792720" y="2772791"/>
                    <a:pt x="8002016" y="2565908"/>
                    <a:pt x="8002016" y="231063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0"/>
              <a:ext cx="8052816" cy="2823591"/>
            </a:xfrm>
            <a:custGeom>
              <a:avLst/>
              <a:gdLst/>
              <a:ahLst/>
              <a:cxnLst/>
              <a:rect l="l" t="t" r="r" b="b"/>
              <a:pathLst>
                <a:path w="8052816" h="2823591">
                  <a:moveTo>
                    <a:pt x="8002143" y="487553"/>
                  </a:moveTo>
                  <a:cubicBezTo>
                    <a:pt x="8002143" y="246634"/>
                    <a:pt x="7804404" y="50800"/>
                    <a:pt x="7559802" y="50800"/>
                  </a:cubicBezTo>
                  <a:lnTo>
                    <a:pt x="7559802" y="25400"/>
                  </a:lnTo>
                  <a:lnTo>
                    <a:pt x="7559802" y="50800"/>
                  </a:lnTo>
                  <a:lnTo>
                    <a:pt x="493014" y="50800"/>
                  </a:lnTo>
                  <a:cubicBezTo>
                    <a:pt x="248539" y="50800"/>
                    <a:pt x="50800" y="246634"/>
                    <a:pt x="50800" y="487553"/>
                  </a:cubicBezTo>
                  <a:lnTo>
                    <a:pt x="25400" y="487553"/>
                  </a:lnTo>
                  <a:lnTo>
                    <a:pt x="50800" y="487553"/>
                  </a:lnTo>
                  <a:lnTo>
                    <a:pt x="50800" y="2336038"/>
                  </a:lnTo>
                  <a:lnTo>
                    <a:pt x="25400" y="2336038"/>
                  </a:lnTo>
                  <a:lnTo>
                    <a:pt x="50800" y="2336038"/>
                  </a:lnTo>
                  <a:cubicBezTo>
                    <a:pt x="50800" y="2576957"/>
                    <a:pt x="248539" y="2772791"/>
                    <a:pt x="493014" y="2772791"/>
                  </a:cubicBezTo>
                  <a:lnTo>
                    <a:pt x="493014" y="2798191"/>
                  </a:lnTo>
                  <a:lnTo>
                    <a:pt x="493014" y="2772791"/>
                  </a:lnTo>
                  <a:lnTo>
                    <a:pt x="7559802" y="2772791"/>
                  </a:lnTo>
                  <a:lnTo>
                    <a:pt x="7559802" y="2798191"/>
                  </a:lnTo>
                  <a:lnTo>
                    <a:pt x="7559802" y="2772791"/>
                  </a:lnTo>
                  <a:cubicBezTo>
                    <a:pt x="7804277" y="2772791"/>
                    <a:pt x="8002016" y="2576957"/>
                    <a:pt x="8002016" y="2336038"/>
                  </a:cubicBezTo>
                  <a:lnTo>
                    <a:pt x="8027416" y="2336038"/>
                  </a:lnTo>
                  <a:lnTo>
                    <a:pt x="8002016" y="2336038"/>
                  </a:lnTo>
                  <a:lnTo>
                    <a:pt x="8002016" y="487553"/>
                  </a:lnTo>
                  <a:lnTo>
                    <a:pt x="8027416" y="487553"/>
                  </a:lnTo>
                  <a:lnTo>
                    <a:pt x="8002016" y="487553"/>
                  </a:lnTo>
                  <a:moveTo>
                    <a:pt x="8052816" y="487553"/>
                  </a:moveTo>
                  <a:lnTo>
                    <a:pt x="8052816" y="2336038"/>
                  </a:lnTo>
                  <a:cubicBezTo>
                    <a:pt x="8052816" y="2605532"/>
                    <a:pt x="7831836" y="2823591"/>
                    <a:pt x="7559802" y="2823591"/>
                  </a:cubicBezTo>
                  <a:lnTo>
                    <a:pt x="493014" y="2823591"/>
                  </a:lnTo>
                  <a:cubicBezTo>
                    <a:pt x="220980" y="2823464"/>
                    <a:pt x="0" y="2605532"/>
                    <a:pt x="0" y="2336038"/>
                  </a:cubicBezTo>
                  <a:lnTo>
                    <a:pt x="0" y="487553"/>
                  </a:lnTo>
                  <a:cubicBezTo>
                    <a:pt x="0" y="217932"/>
                    <a:pt x="220980" y="0"/>
                    <a:pt x="493014" y="0"/>
                  </a:cubicBezTo>
                  <a:lnTo>
                    <a:pt x="493014" y="25400"/>
                  </a:lnTo>
                  <a:lnTo>
                    <a:pt x="493014" y="0"/>
                  </a:lnTo>
                  <a:lnTo>
                    <a:pt x="7559802" y="0"/>
                  </a:lnTo>
                  <a:cubicBezTo>
                    <a:pt x="7831836" y="0"/>
                    <a:pt x="8052816" y="217932"/>
                    <a:pt x="8052816" y="487553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661680" y="3797857"/>
            <a:ext cx="1351620" cy="1804867"/>
            <a:chOff x="0" y="0"/>
            <a:chExt cx="1802160" cy="240649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802130" cy="2406523"/>
            </a:xfrm>
            <a:custGeom>
              <a:avLst/>
              <a:gdLst/>
              <a:ahLst/>
              <a:cxnLst/>
              <a:rect l="l" t="t" r="r" b="b"/>
              <a:pathLst>
                <a:path w="1802130" h="2406523">
                  <a:moveTo>
                    <a:pt x="1802130" y="300355"/>
                  </a:moveTo>
                  <a:cubicBezTo>
                    <a:pt x="1802130" y="134493"/>
                    <a:pt x="1667637" y="0"/>
                    <a:pt x="1501775" y="0"/>
                  </a:cubicBezTo>
                  <a:lnTo>
                    <a:pt x="300355" y="0"/>
                  </a:lnTo>
                  <a:cubicBezTo>
                    <a:pt x="134493" y="0"/>
                    <a:pt x="0" y="134493"/>
                    <a:pt x="0" y="300355"/>
                  </a:cubicBezTo>
                  <a:lnTo>
                    <a:pt x="0" y="2106168"/>
                  </a:lnTo>
                  <a:cubicBezTo>
                    <a:pt x="0" y="2272030"/>
                    <a:pt x="134493" y="2406523"/>
                    <a:pt x="300355" y="2406523"/>
                  </a:cubicBezTo>
                  <a:lnTo>
                    <a:pt x="1501775" y="2406523"/>
                  </a:lnTo>
                  <a:cubicBezTo>
                    <a:pt x="1667637" y="2406523"/>
                    <a:pt x="1802130" y="2272030"/>
                    <a:pt x="1802130" y="2106168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1802160" cy="2435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00"/>
                </a:lnSpc>
              </a:pPr>
              <a:r>
                <a:rPr lang="en-US" sz="4500" spc="-1">
                  <a:solidFill>
                    <a:srgbClr val="FFFFFF"/>
                  </a:solidFill>
                  <a:latin typeface="Arimo Bold"/>
                </a:rPr>
                <a:t>05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1570400" y="3818212"/>
            <a:ext cx="5484600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>
                <a:solidFill>
                  <a:srgbClr val="000000"/>
                </a:solidFill>
                <a:latin typeface="Roboto Bold"/>
              </a:rPr>
              <a:t>Detailed Design</a:t>
            </a:r>
          </a:p>
          <a:p>
            <a:pPr marL="361949" lvl="1" indent="-180975" algn="l">
              <a:lnSpc>
                <a:spcPts val="2399"/>
              </a:lnSpc>
              <a:buFont typeface="Arial"/>
              <a:buChar char="•"/>
            </a:pPr>
            <a:r>
              <a:rPr lang="en-US" sz="1999" spc="-1">
                <a:solidFill>
                  <a:srgbClr val="000000"/>
                </a:solidFill>
                <a:latin typeface="Nunito Light"/>
              </a:rPr>
              <a:t>Structural Model</a:t>
            </a:r>
          </a:p>
          <a:p>
            <a:pPr marL="361949" lvl="1" indent="-180975" algn="l">
              <a:lnSpc>
                <a:spcPts val="2399"/>
              </a:lnSpc>
              <a:buFont typeface="Arial"/>
              <a:buChar char="•"/>
            </a:pPr>
            <a:r>
              <a:rPr lang="en-US" sz="1999" spc="-1">
                <a:solidFill>
                  <a:srgbClr val="000000"/>
                </a:solidFill>
                <a:latin typeface="Nunito Light"/>
              </a:rPr>
              <a:t>Behavioral Model</a:t>
            </a:r>
          </a:p>
          <a:p>
            <a:pPr marL="361949" lvl="1" indent="-180975" algn="l">
              <a:lnSpc>
                <a:spcPts val="2399"/>
              </a:lnSpc>
              <a:buFont typeface="Arial"/>
              <a:buChar char="•"/>
            </a:pPr>
            <a:r>
              <a:rPr lang="en-US" sz="1999" spc="-1">
                <a:solidFill>
                  <a:srgbClr val="000000"/>
                </a:solidFill>
                <a:latin typeface="Nunito Light"/>
              </a:rPr>
              <a:t>Database Design</a:t>
            </a:r>
          </a:p>
          <a:p>
            <a:pPr marL="361949" lvl="1" indent="-180975" algn="l">
              <a:lnSpc>
                <a:spcPts val="2399"/>
              </a:lnSpc>
              <a:buFont typeface="Arial"/>
              <a:buChar char="•"/>
            </a:pPr>
            <a:r>
              <a:rPr lang="en-US" sz="1999" spc="-1">
                <a:solidFill>
                  <a:srgbClr val="000000"/>
                </a:solidFill>
                <a:latin typeface="Nunito Light"/>
              </a:rPr>
              <a:t>User Interface Design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1325810" y="6358238"/>
            <a:ext cx="6039660" cy="1963780"/>
            <a:chOff x="0" y="0"/>
            <a:chExt cx="8052880" cy="2618374"/>
          </a:xfrm>
        </p:grpSpPr>
        <p:sp>
          <p:nvSpPr>
            <p:cNvPr id="38" name="Freeform 38"/>
            <p:cNvSpPr/>
            <p:nvPr/>
          </p:nvSpPr>
          <p:spPr>
            <a:xfrm>
              <a:off x="25400" y="25400"/>
              <a:ext cx="8002143" cy="2567686"/>
            </a:xfrm>
            <a:custGeom>
              <a:avLst/>
              <a:gdLst/>
              <a:ahLst/>
              <a:cxnLst/>
              <a:rect l="l" t="t" r="r" b="b"/>
              <a:pathLst>
                <a:path w="8002143" h="2567686">
                  <a:moveTo>
                    <a:pt x="8002143" y="427990"/>
                  </a:moveTo>
                  <a:cubicBezTo>
                    <a:pt x="8002143" y="191643"/>
                    <a:pt x="7807960" y="0"/>
                    <a:pt x="7568438" y="0"/>
                  </a:cubicBezTo>
                  <a:lnTo>
                    <a:pt x="433705" y="0"/>
                  </a:lnTo>
                  <a:cubicBezTo>
                    <a:pt x="194183" y="0"/>
                    <a:pt x="0" y="191643"/>
                    <a:pt x="0" y="427990"/>
                  </a:cubicBezTo>
                  <a:lnTo>
                    <a:pt x="0" y="2139696"/>
                  </a:lnTo>
                  <a:cubicBezTo>
                    <a:pt x="0" y="2376043"/>
                    <a:pt x="194183" y="2567686"/>
                    <a:pt x="433705" y="2567686"/>
                  </a:cubicBezTo>
                  <a:lnTo>
                    <a:pt x="7568438" y="2567686"/>
                  </a:lnTo>
                  <a:cubicBezTo>
                    <a:pt x="7807960" y="2567686"/>
                    <a:pt x="8002143" y="2376043"/>
                    <a:pt x="8002143" y="213969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0"/>
              <a:ext cx="8052943" cy="2618486"/>
            </a:xfrm>
            <a:custGeom>
              <a:avLst/>
              <a:gdLst/>
              <a:ahLst/>
              <a:cxnLst/>
              <a:rect l="l" t="t" r="r" b="b"/>
              <a:pathLst>
                <a:path w="8052943" h="2618486">
                  <a:moveTo>
                    <a:pt x="8002143" y="453390"/>
                  </a:moveTo>
                  <a:cubicBezTo>
                    <a:pt x="8002143" y="231394"/>
                    <a:pt x="7819644" y="50800"/>
                    <a:pt x="7593838" y="50800"/>
                  </a:cubicBezTo>
                  <a:lnTo>
                    <a:pt x="7593838" y="25400"/>
                  </a:lnTo>
                  <a:lnTo>
                    <a:pt x="7593838" y="50800"/>
                  </a:lnTo>
                  <a:lnTo>
                    <a:pt x="459105" y="50800"/>
                  </a:lnTo>
                  <a:cubicBezTo>
                    <a:pt x="233299" y="50800"/>
                    <a:pt x="50800" y="231394"/>
                    <a:pt x="50800" y="453390"/>
                  </a:cubicBezTo>
                  <a:lnTo>
                    <a:pt x="25400" y="453390"/>
                  </a:lnTo>
                  <a:lnTo>
                    <a:pt x="50800" y="453390"/>
                  </a:lnTo>
                  <a:lnTo>
                    <a:pt x="50800" y="2165096"/>
                  </a:lnTo>
                  <a:lnTo>
                    <a:pt x="25400" y="2165096"/>
                  </a:lnTo>
                  <a:lnTo>
                    <a:pt x="50800" y="2165096"/>
                  </a:lnTo>
                  <a:cubicBezTo>
                    <a:pt x="50800" y="2387092"/>
                    <a:pt x="233299" y="2567686"/>
                    <a:pt x="459105" y="2567686"/>
                  </a:cubicBezTo>
                  <a:lnTo>
                    <a:pt x="459105" y="2593086"/>
                  </a:lnTo>
                  <a:lnTo>
                    <a:pt x="459105" y="2567686"/>
                  </a:lnTo>
                  <a:lnTo>
                    <a:pt x="7593838" y="2567686"/>
                  </a:lnTo>
                  <a:lnTo>
                    <a:pt x="7593838" y="2593086"/>
                  </a:lnTo>
                  <a:lnTo>
                    <a:pt x="7593838" y="2567686"/>
                  </a:lnTo>
                  <a:cubicBezTo>
                    <a:pt x="7819644" y="2567686"/>
                    <a:pt x="8002143" y="2387092"/>
                    <a:pt x="8002143" y="2165096"/>
                  </a:cubicBezTo>
                  <a:lnTo>
                    <a:pt x="8027543" y="2165096"/>
                  </a:lnTo>
                  <a:lnTo>
                    <a:pt x="8002143" y="2165096"/>
                  </a:lnTo>
                  <a:lnTo>
                    <a:pt x="8002143" y="453390"/>
                  </a:lnTo>
                  <a:lnTo>
                    <a:pt x="8027543" y="453390"/>
                  </a:lnTo>
                  <a:lnTo>
                    <a:pt x="8002143" y="453390"/>
                  </a:lnTo>
                  <a:moveTo>
                    <a:pt x="8052943" y="453390"/>
                  </a:moveTo>
                  <a:lnTo>
                    <a:pt x="8052943" y="2165096"/>
                  </a:lnTo>
                  <a:cubicBezTo>
                    <a:pt x="8052943" y="2415794"/>
                    <a:pt x="7847076" y="2618486"/>
                    <a:pt x="7593838" y="2618486"/>
                  </a:cubicBezTo>
                  <a:lnTo>
                    <a:pt x="459105" y="2618486"/>
                  </a:lnTo>
                  <a:cubicBezTo>
                    <a:pt x="205867" y="2618359"/>
                    <a:pt x="0" y="2415667"/>
                    <a:pt x="0" y="2165096"/>
                  </a:cubicBezTo>
                  <a:lnTo>
                    <a:pt x="0" y="453390"/>
                  </a:lnTo>
                  <a:cubicBezTo>
                    <a:pt x="0" y="202692"/>
                    <a:pt x="205867" y="0"/>
                    <a:pt x="459105" y="0"/>
                  </a:cubicBezTo>
                  <a:lnTo>
                    <a:pt x="459105" y="25400"/>
                  </a:lnTo>
                  <a:lnTo>
                    <a:pt x="459105" y="0"/>
                  </a:lnTo>
                  <a:lnTo>
                    <a:pt x="7593838" y="0"/>
                  </a:lnTo>
                  <a:cubicBezTo>
                    <a:pt x="7847076" y="0"/>
                    <a:pt x="8052943" y="202692"/>
                    <a:pt x="8052943" y="4533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661680" y="6386468"/>
            <a:ext cx="1351620" cy="1798887"/>
            <a:chOff x="0" y="0"/>
            <a:chExt cx="1802160" cy="2398516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802130" cy="2398522"/>
            </a:xfrm>
            <a:custGeom>
              <a:avLst/>
              <a:gdLst/>
              <a:ahLst/>
              <a:cxnLst/>
              <a:rect l="l" t="t" r="r" b="b"/>
              <a:pathLst>
                <a:path w="1802130" h="2398522">
                  <a:moveTo>
                    <a:pt x="1802130" y="300355"/>
                  </a:moveTo>
                  <a:cubicBezTo>
                    <a:pt x="1802130" y="134493"/>
                    <a:pt x="1667637" y="0"/>
                    <a:pt x="1501775" y="0"/>
                  </a:cubicBezTo>
                  <a:lnTo>
                    <a:pt x="300355" y="0"/>
                  </a:lnTo>
                  <a:cubicBezTo>
                    <a:pt x="134493" y="0"/>
                    <a:pt x="0" y="134493"/>
                    <a:pt x="0" y="300355"/>
                  </a:cubicBezTo>
                  <a:lnTo>
                    <a:pt x="0" y="2098167"/>
                  </a:lnTo>
                  <a:cubicBezTo>
                    <a:pt x="0" y="2264029"/>
                    <a:pt x="134493" y="2398522"/>
                    <a:pt x="300355" y="2398522"/>
                  </a:cubicBezTo>
                  <a:lnTo>
                    <a:pt x="1501775" y="2398522"/>
                  </a:lnTo>
                  <a:cubicBezTo>
                    <a:pt x="1667637" y="2398522"/>
                    <a:pt x="1802130" y="2264029"/>
                    <a:pt x="1802130" y="2098167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1802160" cy="2427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00"/>
                </a:lnSpc>
              </a:pPr>
              <a:r>
                <a:rPr lang="en-US" sz="4500" spc="-1">
                  <a:solidFill>
                    <a:srgbClr val="FFFFFF"/>
                  </a:solidFill>
                  <a:latin typeface="Arimo Bold"/>
                </a:rPr>
                <a:t>06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1543400" y="6530483"/>
            <a:ext cx="548460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>
                <a:solidFill>
                  <a:srgbClr val="000000"/>
                </a:solidFill>
                <a:latin typeface="Roboto Bold"/>
              </a:rPr>
              <a:t>Hardware/Software Used</a:t>
            </a:r>
          </a:p>
          <a:p>
            <a:pPr marL="361949" lvl="1" indent="-180975" algn="l">
              <a:lnSpc>
                <a:spcPts val="2399"/>
              </a:lnSpc>
              <a:buFont typeface="Arial"/>
              <a:buChar char="•"/>
            </a:pPr>
            <a:r>
              <a:rPr lang="en-US" sz="1999" spc="-1">
                <a:solidFill>
                  <a:srgbClr val="000000"/>
                </a:solidFill>
                <a:latin typeface="Nunito Light"/>
              </a:rPr>
              <a:t>Software Comparison</a:t>
            </a:r>
          </a:p>
          <a:p>
            <a:pPr marL="361949" lvl="1" indent="-180975" algn="l">
              <a:lnSpc>
                <a:spcPts val="2399"/>
              </a:lnSpc>
              <a:buFont typeface="Arial"/>
              <a:buChar char="•"/>
            </a:pPr>
            <a:r>
              <a:rPr lang="en-US" sz="1999" spc="-1">
                <a:solidFill>
                  <a:srgbClr val="000000"/>
                </a:solidFill>
                <a:latin typeface="Nunito Light"/>
              </a:rPr>
              <a:t>Challenging Issues and Solutions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6467841" y="8501003"/>
            <a:ext cx="6038850" cy="1600200"/>
            <a:chOff x="0" y="0"/>
            <a:chExt cx="8051800" cy="2133600"/>
          </a:xfrm>
        </p:grpSpPr>
        <p:sp>
          <p:nvSpPr>
            <p:cNvPr id="45" name="Freeform 45"/>
            <p:cNvSpPr/>
            <p:nvPr/>
          </p:nvSpPr>
          <p:spPr>
            <a:xfrm>
              <a:off x="25400" y="25400"/>
              <a:ext cx="8001000" cy="2082800"/>
            </a:xfrm>
            <a:custGeom>
              <a:avLst/>
              <a:gdLst/>
              <a:ahLst/>
              <a:cxnLst/>
              <a:rect l="l" t="t" r="r" b="b"/>
              <a:pathLst>
                <a:path w="8001000" h="2082800">
                  <a:moveTo>
                    <a:pt x="8001000" y="347091"/>
                  </a:moveTo>
                  <a:cubicBezTo>
                    <a:pt x="8001000" y="155448"/>
                    <a:pt x="7842758" y="0"/>
                    <a:pt x="7647686" y="0"/>
                  </a:cubicBezTo>
                  <a:lnTo>
                    <a:pt x="353314" y="0"/>
                  </a:lnTo>
                  <a:cubicBezTo>
                    <a:pt x="158242" y="0"/>
                    <a:pt x="0" y="155448"/>
                    <a:pt x="0" y="347091"/>
                  </a:cubicBezTo>
                  <a:lnTo>
                    <a:pt x="0" y="1735709"/>
                  </a:lnTo>
                  <a:cubicBezTo>
                    <a:pt x="0" y="1927352"/>
                    <a:pt x="158242" y="2082800"/>
                    <a:pt x="353314" y="2082800"/>
                  </a:cubicBezTo>
                  <a:lnTo>
                    <a:pt x="7647686" y="2082800"/>
                  </a:lnTo>
                  <a:cubicBezTo>
                    <a:pt x="7842885" y="2082800"/>
                    <a:pt x="8001000" y="1927352"/>
                    <a:pt x="8001000" y="173570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0" y="0"/>
              <a:ext cx="8051800" cy="2133600"/>
            </a:xfrm>
            <a:custGeom>
              <a:avLst/>
              <a:gdLst/>
              <a:ahLst/>
              <a:cxnLst/>
              <a:rect l="l" t="t" r="r" b="b"/>
              <a:pathLst>
                <a:path w="8051800" h="2133600">
                  <a:moveTo>
                    <a:pt x="8001000" y="372491"/>
                  </a:moveTo>
                  <a:cubicBezTo>
                    <a:pt x="8001000" y="195326"/>
                    <a:pt x="7854569" y="50800"/>
                    <a:pt x="7673086" y="50800"/>
                  </a:cubicBezTo>
                  <a:lnTo>
                    <a:pt x="7673086" y="25400"/>
                  </a:lnTo>
                  <a:lnTo>
                    <a:pt x="7673086" y="50800"/>
                  </a:lnTo>
                  <a:lnTo>
                    <a:pt x="378714" y="50800"/>
                  </a:lnTo>
                  <a:cubicBezTo>
                    <a:pt x="197231" y="50800"/>
                    <a:pt x="50800" y="195326"/>
                    <a:pt x="50800" y="372491"/>
                  </a:cubicBezTo>
                  <a:lnTo>
                    <a:pt x="25400" y="372491"/>
                  </a:lnTo>
                  <a:lnTo>
                    <a:pt x="50800" y="372491"/>
                  </a:lnTo>
                  <a:lnTo>
                    <a:pt x="50800" y="1761109"/>
                  </a:lnTo>
                  <a:lnTo>
                    <a:pt x="25400" y="1761109"/>
                  </a:lnTo>
                  <a:lnTo>
                    <a:pt x="50800" y="1761109"/>
                  </a:lnTo>
                  <a:cubicBezTo>
                    <a:pt x="50800" y="1938274"/>
                    <a:pt x="197231" y="2082800"/>
                    <a:pt x="378714" y="2082800"/>
                  </a:cubicBezTo>
                  <a:lnTo>
                    <a:pt x="378714" y="2108200"/>
                  </a:lnTo>
                  <a:lnTo>
                    <a:pt x="378714" y="2082800"/>
                  </a:lnTo>
                  <a:lnTo>
                    <a:pt x="7673086" y="2082800"/>
                  </a:lnTo>
                  <a:lnTo>
                    <a:pt x="7673086" y="2108200"/>
                  </a:lnTo>
                  <a:lnTo>
                    <a:pt x="7673086" y="2082800"/>
                  </a:lnTo>
                  <a:cubicBezTo>
                    <a:pt x="7854696" y="2082800"/>
                    <a:pt x="8001000" y="1938274"/>
                    <a:pt x="8001000" y="1761109"/>
                  </a:cubicBezTo>
                  <a:lnTo>
                    <a:pt x="8026400" y="1761109"/>
                  </a:lnTo>
                  <a:lnTo>
                    <a:pt x="8001000" y="1761109"/>
                  </a:lnTo>
                  <a:lnTo>
                    <a:pt x="8001000" y="372491"/>
                  </a:lnTo>
                  <a:lnTo>
                    <a:pt x="8026400" y="372491"/>
                  </a:lnTo>
                  <a:lnTo>
                    <a:pt x="8001000" y="372491"/>
                  </a:lnTo>
                  <a:moveTo>
                    <a:pt x="8051800" y="372491"/>
                  </a:moveTo>
                  <a:lnTo>
                    <a:pt x="8051800" y="1761109"/>
                  </a:lnTo>
                  <a:cubicBezTo>
                    <a:pt x="8051800" y="1967230"/>
                    <a:pt x="7881747" y="2133600"/>
                    <a:pt x="7673086" y="2133600"/>
                  </a:cubicBezTo>
                  <a:lnTo>
                    <a:pt x="378714" y="2133600"/>
                  </a:lnTo>
                  <a:cubicBezTo>
                    <a:pt x="170053" y="2133600"/>
                    <a:pt x="0" y="1967230"/>
                    <a:pt x="0" y="1761109"/>
                  </a:cubicBezTo>
                  <a:lnTo>
                    <a:pt x="0" y="372491"/>
                  </a:lnTo>
                  <a:cubicBezTo>
                    <a:pt x="0" y="166370"/>
                    <a:pt x="170053" y="0"/>
                    <a:pt x="378714" y="0"/>
                  </a:cubicBezTo>
                  <a:lnTo>
                    <a:pt x="378714" y="25400"/>
                  </a:lnTo>
                  <a:lnTo>
                    <a:pt x="378714" y="0"/>
                  </a:lnTo>
                  <a:lnTo>
                    <a:pt x="7673086" y="0"/>
                  </a:lnTo>
                  <a:cubicBezTo>
                    <a:pt x="7881747" y="0"/>
                    <a:pt x="8051800" y="166370"/>
                    <a:pt x="8051800" y="37249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803348" y="8520053"/>
            <a:ext cx="1350170" cy="1562100"/>
            <a:chOff x="0" y="0"/>
            <a:chExt cx="1800226" cy="208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800352" cy="2082800"/>
            </a:xfrm>
            <a:custGeom>
              <a:avLst/>
              <a:gdLst/>
              <a:ahLst/>
              <a:cxnLst/>
              <a:rect l="l" t="t" r="r" b="b"/>
              <a:pathLst>
                <a:path w="1800352" h="2082800">
                  <a:moveTo>
                    <a:pt x="1800225" y="300101"/>
                  </a:moveTo>
                  <a:cubicBezTo>
                    <a:pt x="1800225" y="134366"/>
                    <a:pt x="1665859" y="0"/>
                    <a:pt x="1500124" y="0"/>
                  </a:cubicBezTo>
                  <a:lnTo>
                    <a:pt x="300101" y="0"/>
                  </a:lnTo>
                  <a:cubicBezTo>
                    <a:pt x="134366" y="0"/>
                    <a:pt x="0" y="134366"/>
                    <a:pt x="0" y="300101"/>
                  </a:cubicBezTo>
                  <a:lnTo>
                    <a:pt x="0" y="1782699"/>
                  </a:lnTo>
                  <a:cubicBezTo>
                    <a:pt x="0" y="1948434"/>
                    <a:pt x="134366" y="2082800"/>
                    <a:pt x="300101" y="2082800"/>
                  </a:cubicBezTo>
                  <a:lnTo>
                    <a:pt x="1500251" y="2082800"/>
                  </a:lnTo>
                  <a:cubicBezTo>
                    <a:pt x="1665986" y="2082800"/>
                    <a:pt x="1800352" y="1948434"/>
                    <a:pt x="1800352" y="1782699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1800226" cy="211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00"/>
                </a:lnSpc>
              </a:pPr>
              <a:r>
                <a:rPr lang="en-US" sz="4500" spc="-1">
                  <a:solidFill>
                    <a:srgbClr val="FFFFFF"/>
                  </a:solidFill>
                  <a:latin typeface="Arimo Bold"/>
                </a:rPr>
                <a:t>07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6139229" y="9277046"/>
            <a:ext cx="361950" cy="28575"/>
            <a:chOff x="0" y="0"/>
            <a:chExt cx="482600" cy="38100"/>
          </a:xfrm>
        </p:grpSpPr>
        <p:sp>
          <p:nvSpPr>
            <p:cNvPr id="51" name="Freeform 51"/>
            <p:cNvSpPr/>
            <p:nvPr/>
          </p:nvSpPr>
          <p:spPr>
            <a:xfrm>
              <a:off x="19050" y="0"/>
              <a:ext cx="444500" cy="38100"/>
            </a:xfrm>
            <a:custGeom>
              <a:avLst/>
              <a:gdLst/>
              <a:ahLst/>
              <a:cxnLst/>
              <a:rect l="l" t="t" r="r" b="b"/>
              <a:pathLst>
                <a:path w="444500" h="38100">
                  <a:moveTo>
                    <a:pt x="444500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8028298" y="9091308"/>
            <a:ext cx="291793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">
                <a:solidFill>
                  <a:srgbClr val="000000"/>
                </a:solidFill>
                <a:latin typeface="Roboto Bold"/>
              </a:rPr>
              <a:t>PoC Demo &amp; Video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0984767" y="2274364"/>
            <a:ext cx="361950" cy="28575"/>
            <a:chOff x="0" y="0"/>
            <a:chExt cx="482600" cy="38100"/>
          </a:xfrm>
        </p:grpSpPr>
        <p:sp>
          <p:nvSpPr>
            <p:cNvPr id="54" name="Freeform 54"/>
            <p:cNvSpPr/>
            <p:nvPr/>
          </p:nvSpPr>
          <p:spPr>
            <a:xfrm>
              <a:off x="19050" y="0"/>
              <a:ext cx="444500" cy="38100"/>
            </a:xfrm>
            <a:custGeom>
              <a:avLst/>
              <a:gdLst/>
              <a:ahLst/>
              <a:cxnLst/>
              <a:rect l="l" t="t" r="r" b="b"/>
              <a:pathLst>
                <a:path w="444500" h="38100">
                  <a:moveTo>
                    <a:pt x="444500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0963860" y="4700291"/>
            <a:ext cx="361950" cy="28575"/>
            <a:chOff x="0" y="0"/>
            <a:chExt cx="482600" cy="38100"/>
          </a:xfrm>
        </p:grpSpPr>
        <p:sp>
          <p:nvSpPr>
            <p:cNvPr id="56" name="Freeform 56"/>
            <p:cNvSpPr/>
            <p:nvPr/>
          </p:nvSpPr>
          <p:spPr>
            <a:xfrm>
              <a:off x="19050" y="0"/>
              <a:ext cx="444500" cy="38100"/>
            </a:xfrm>
            <a:custGeom>
              <a:avLst/>
              <a:gdLst/>
              <a:ahLst/>
              <a:cxnLst/>
              <a:rect l="l" t="t" r="r" b="b"/>
              <a:pathLst>
                <a:path w="444500" h="38100">
                  <a:moveTo>
                    <a:pt x="444500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0984767" y="7362279"/>
            <a:ext cx="361950" cy="28575"/>
            <a:chOff x="0" y="0"/>
            <a:chExt cx="482600" cy="38100"/>
          </a:xfrm>
        </p:grpSpPr>
        <p:sp>
          <p:nvSpPr>
            <p:cNvPr id="58" name="Freeform 58"/>
            <p:cNvSpPr/>
            <p:nvPr/>
          </p:nvSpPr>
          <p:spPr>
            <a:xfrm>
              <a:off x="19050" y="0"/>
              <a:ext cx="444500" cy="38100"/>
            </a:xfrm>
            <a:custGeom>
              <a:avLst/>
              <a:gdLst/>
              <a:ahLst/>
              <a:cxnLst/>
              <a:rect l="l" t="t" r="r" b="b"/>
              <a:pathLst>
                <a:path w="444500" h="38100">
                  <a:moveTo>
                    <a:pt x="444500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2282196" y="2265535"/>
            <a:ext cx="361950" cy="28575"/>
            <a:chOff x="0" y="0"/>
            <a:chExt cx="482600" cy="38100"/>
          </a:xfrm>
        </p:grpSpPr>
        <p:sp>
          <p:nvSpPr>
            <p:cNvPr id="60" name="Freeform 60"/>
            <p:cNvSpPr/>
            <p:nvPr/>
          </p:nvSpPr>
          <p:spPr>
            <a:xfrm>
              <a:off x="19050" y="0"/>
              <a:ext cx="444500" cy="38100"/>
            </a:xfrm>
            <a:custGeom>
              <a:avLst/>
              <a:gdLst/>
              <a:ahLst/>
              <a:cxnLst/>
              <a:rect l="l" t="t" r="r" b="b"/>
              <a:pathLst>
                <a:path w="444500" h="38100">
                  <a:moveTo>
                    <a:pt x="444500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2270613" y="4753893"/>
            <a:ext cx="361950" cy="28575"/>
            <a:chOff x="0" y="0"/>
            <a:chExt cx="482600" cy="38100"/>
          </a:xfrm>
        </p:grpSpPr>
        <p:sp>
          <p:nvSpPr>
            <p:cNvPr id="62" name="Freeform 62"/>
            <p:cNvSpPr/>
            <p:nvPr/>
          </p:nvSpPr>
          <p:spPr>
            <a:xfrm>
              <a:off x="19050" y="0"/>
              <a:ext cx="444500" cy="38100"/>
            </a:xfrm>
            <a:custGeom>
              <a:avLst/>
              <a:gdLst/>
              <a:ahLst/>
              <a:cxnLst/>
              <a:rect l="l" t="t" r="r" b="b"/>
              <a:pathLst>
                <a:path w="444500" h="38100">
                  <a:moveTo>
                    <a:pt x="444500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2270613" y="7362277"/>
            <a:ext cx="361950" cy="28575"/>
            <a:chOff x="0" y="0"/>
            <a:chExt cx="482600" cy="38100"/>
          </a:xfrm>
        </p:grpSpPr>
        <p:sp>
          <p:nvSpPr>
            <p:cNvPr id="64" name="Freeform 64"/>
            <p:cNvSpPr/>
            <p:nvPr/>
          </p:nvSpPr>
          <p:spPr>
            <a:xfrm>
              <a:off x="19050" y="0"/>
              <a:ext cx="444500" cy="38100"/>
            </a:xfrm>
            <a:custGeom>
              <a:avLst/>
              <a:gdLst/>
              <a:ahLst/>
              <a:cxnLst/>
              <a:rect l="l" t="t" r="r" b="b"/>
              <a:pathLst>
                <a:path w="444500" h="38100">
                  <a:moveTo>
                    <a:pt x="444500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6629208" y="-76200"/>
            <a:ext cx="571611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Roboto Bold"/>
              </a:rPr>
              <a:t>Table of </a:t>
            </a:r>
            <a:r>
              <a:rPr lang="en-US" sz="6000">
                <a:solidFill>
                  <a:srgbClr val="FFBF00"/>
                </a:solidFill>
                <a:latin typeface="Roboto Bold"/>
              </a:rPr>
              <a:t>Content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23044"/>
            <a:chOff x="0" y="0"/>
            <a:chExt cx="4816593" cy="322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22119"/>
            </a:xfrm>
            <a:custGeom>
              <a:avLst/>
              <a:gdLst/>
              <a:ahLst/>
              <a:cxnLst/>
              <a:rect l="l" t="t" r="r" b="b"/>
              <a:pathLst>
                <a:path w="4816592" h="322119">
                  <a:moveTo>
                    <a:pt x="0" y="0"/>
                  </a:moveTo>
                  <a:lnTo>
                    <a:pt x="4816592" y="0"/>
                  </a:lnTo>
                  <a:lnTo>
                    <a:pt x="4816592" y="322119"/>
                  </a:lnTo>
                  <a:lnTo>
                    <a:pt x="0" y="3221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60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972214"/>
            <a:ext cx="18288000" cy="7286086"/>
          </a:xfrm>
          <a:custGeom>
            <a:avLst/>
            <a:gdLst/>
            <a:ahLst/>
            <a:cxnLst/>
            <a:rect l="l" t="t" r="r" b="b"/>
            <a:pathLst>
              <a:path w="18288000" h="7286086">
                <a:moveTo>
                  <a:pt x="0" y="0"/>
                </a:moveTo>
                <a:lnTo>
                  <a:pt x="18288000" y="0"/>
                </a:lnTo>
                <a:lnTo>
                  <a:pt x="18288000" y="7286086"/>
                </a:lnTo>
                <a:lnTo>
                  <a:pt x="0" y="7286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754489" y="20972"/>
            <a:ext cx="674092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Roboto Bold"/>
              </a:rPr>
              <a:t>UML Class </a:t>
            </a:r>
            <a:r>
              <a:rPr lang="en-US" sz="6000">
                <a:solidFill>
                  <a:srgbClr val="FFBF00"/>
                </a:solidFill>
                <a:latin typeface="Roboto Bold"/>
              </a:rPr>
              <a:t>Diagram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23044"/>
            <a:chOff x="0" y="0"/>
            <a:chExt cx="4816593" cy="322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22119"/>
            </a:xfrm>
            <a:custGeom>
              <a:avLst/>
              <a:gdLst/>
              <a:ahLst/>
              <a:cxnLst/>
              <a:rect l="l" t="t" r="r" b="b"/>
              <a:pathLst>
                <a:path w="4816592" h="322119">
                  <a:moveTo>
                    <a:pt x="0" y="0"/>
                  </a:moveTo>
                  <a:lnTo>
                    <a:pt x="4816592" y="0"/>
                  </a:lnTo>
                  <a:lnTo>
                    <a:pt x="4816592" y="322119"/>
                  </a:lnTo>
                  <a:lnTo>
                    <a:pt x="0" y="3221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60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70373" y="1277039"/>
            <a:ext cx="17347254" cy="9009961"/>
          </a:xfrm>
          <a:custGeom>
            <a:avLst/>
            <a:gdLst/>
            <a:ahLst/>
            <a:cxnLst/>
            <a:rect l="l" t="t" r="r" b="b"/>
            <a:pathLst>
              <a:path w="17347254" h="9009961">
                <a:moveTo>
                  <a:pt x="0" y="0"/>
                </a:moveTo>
                <a:lnTo>
                  <a:pt x="17347254" y="0"/>
                </a:lnTo>
                <a:lnTo>
                  <a:pt x="17347254" y="9009961"/>
                </a:lnTo>
                <a:lnTo>
                  <a:pt x="0" y="9009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593405" y="20972"/>
            <a:ext cx="1110119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Roboto Bold"/>
              </a:rPr>
              <a:t>UML Repository Design</a:t>
            </a:r>
            <a:r>
              <a:rPr lang="en-US" sz="6000">
                <a:solidFill>
                  <a:srgbClr val="FFBF00"/>
                </a:solidFill>
                <a:latin typeface="Roboto Bold"/>
              </a:rPr>
              <a:t> Diagram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23044"/>
            <a:chOff x="0" y="0"/>
            <a:chExt cx="4816593" cy="322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22119"/>
            </a:xfrm>
            <a:custGeom>
              <a:avLst/>
              <a:gdLst/>
              <a:ahLst/>
              <a:cxnLst/>
              <a:rect l="l" t="t" r="r" b="b"/>
              <a:pathLst>
                <a:path w="4816592" h="322119">
                  <a:moveTo>
                    <a:pt x="0" y="0"/>
                  </a:moveTo>
                  <a:lnTo>
                    <a:pt x="4816592" y="0"/>
                  </a:lnTo>
                  <a:lnTo>
                    <a:pt x="4816592" y="322119"/>
                  </a:lnTo>
                  <a:lnTo>
                    <a:pt x="0" y="3221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60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001629" y="2016096"/>
            <a:ext cx="5286371" cy="6353170"/>
          </a:xfrm>
          <a:custGeom>
            <a:avLst/>
            <a:gdLst/>
            <a:ahLst/>
            <a:cxnLst/>
            <a:rect l="l" t="t" r="r" b="b"/>
            <a:pathLst>
              <a:path w="5286371" h="6353170">
                <a:moveTo>
                  <a:pt x="0" y="0"/>
                </a:moveTo>
                <a:lnTo>
                  <a:pt x="5286371" y="0"/>
                </a:lnTo>
                <a:lnTo>
                  <a:pt x="5286371" y="6353170"/>
                </a:lnTo>
                <a:lnTo>
                  <a:pt x="0" y="635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3097181"/>
            <a:ext cx="13001629" cy="4191001"/>
          </a:xfrm>
          <a:custGeom>
            <a:avLst/>
            <a:gdLst/>
            <a:ahLst/>
            <a:cxnLst/>
            <a:rect l="l" t="t" r="r" b="b"/>
            <a:pathLst>
              <a:path w="13001629" h="4191001">
                <a:moveTo>
                  <a:pt x="0" y="0"/>
                </a:moveTo>
                <a:lnTo>
                  <a:pt x="13001629" y="0"/>
                </a:lnTo>
                <a:lnTo>
                  <a:pt x="13001629" y="4191001"/>
                </a:lnTo>
                <a:lnTo>
                  <a:pt x="0" y="4191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987550" y="20972"/>
            <a:ext cx="1431290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Roboto Bold"/>
                <a:ea typeface="Roboto Bold"/>
              </a:rPr>
              <a:t>Add Credential &amp; ﻿Generate Password </a:t>
            </a:r>
            <a:r>
              <a:rPr lang="en-US" sz="6000">
                <a:solidFill>
                  <a:srgbClr val="FFBF00"/>
                </a:solidFill>
                <a:latin typeface="Roboto Bold"/>
              </a:rPr>
              <a:t>DSD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0"/>
            <a:ext cx="18288000" cy="1223044"/>
            <a:chOff x="0" y="0"/>
            <a:chExt cx="4816593" cy="322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22119"/>
            </a:xfrm>
            <a:custGeom>
              <a:avLst/>
              <a:gdLst/>
              <a:ahLst/>
              <a:cxnLst/>
              <a:rect l="l" t="t" r="r" b="b"/>
              <a:pathLst>
                <a:path w="4816592" h="322119">
                  <a:moveTo>
                    <a:pt x="0" y="0"/>
                  </a:moveTo>
                  <a:lnTo>
                    <a:pt x="4816592" y="0"/>
                  </a:lnTo>
                  <a:lnTo>
                    <a:pt x="4816592" y="322119"/>
                  </a:lnTo>
                  <a:lnTo>
                    <a:pt x="0" y="3221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60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885950"/>
            <a:ext cx="18288000" cy="7372350"/>
          </a:xfrm>
          <a:custGeom>
            <a:avLst/>
            <a:gdLst/>
            <a:ahLst/>
            <a:cxnLst/>
            <a:rect l="l" t="t" r="r" b="b"/>
            <a:pathLst>
              <a:path w="18288000" h="7372350">
                <a:moveTo>
                  <a:pt x="0" y="0"/>
                </a:moveTo>
                <a:lnTo>
                  <a:pt x="18288000" y="0"/>
                </a:lnTo>
                <a:lnTo>
                  <a:pt x="18288000" y="7372350"/>
                </a:lnTo>
                <a:lnTo>
                  <a:pt x="0" y="7372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068689" y="20972"/>
            <a:ext cx="815062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Roboto Bold"/>
              </a:rPr>
              <a:t>Remove Credential </a:t>
            </a:r>
            <a:r>
              <a:rPr lang="en-US" sz="6000">
                <a:solidFill>
                  <a:srgbClr val="FFBF00"/>
                </a:solidFill>
                <a:latin typeface="Roboto Bold"/>
              </a:rPr>
              <a:t>DSD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254560"/>
            <a:chOff x="0" y="0"/>
            <a:chExt cx="4816593" cy="5937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93794"/>
            </a:xfrm>
            <a:custGeom>
              <a:avLst/>
              <a:gdLst/>
              <a:ahLst/>
              <a:cxnLst/>
              <a:rect l="l" t="t" r="r" b="b"/>
              <a:pathLst>
                <a:path w="4816592" h="593794">
                  <a:moveTo>
                    <a:pt x="0" y="0"/>
                  </a:moveTo>
                  <a:lnTo>
                    <a:pt x="4816592" y="0"/>
                  </a:lnTo>
                  <a:lnTo>
                    <a:pt x="4816592" y="593794"/>
                  </a:lnTo>
                  <a:lnTo>
                    <a:pt x="0" y="593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631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818824" y="2254560"/>
            <a:ext cx="7727058" cy="8032440"/>
          </a:xfrm>
          <a:custGeom>
            <a:avLst/>
            <a:gdLst/>
            <a:ahLst/>
            <a:cxnLst/>
            <a:rect l="l" t="t" r="r" b="b"/>
            <a:pathLst>
              <a:path w="7727058" h="8032440">
                <a:moveTo>
                  <a:pt x="0" y="0"/>
                </a:moveTo>
                <a:lnTo>
                  <a:pt x="7727059" y="0"/>
                </a:lnTo>
                <a:lnTo>
                  <a:pt x="7727059" y="8032440"/>
                </a:lnTo>
                <a:lnTo>
                  <a:pt x="0" y="8032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45" b="-122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262290" y="438150"/>
            <a:ext cx="576341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Roboto Bold"/>
              </a:rPr>
              <a:t>Database </a:t>
            </a:r>
            <a:r>
              <a:rPr lang="en-US" sz="6000">
                <a:solidFill>
                  <a:srgbClr val="FFBF00"/>
                </a:solidFill>
                <a:latin typeface="Roboto Bold"/>
              </a:rPr>
              <a:t>Design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23044"/>
            <a:chOff x="0" y="0"/>
            <a:chExt cx="4816593" cy="322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22119"/>
            </a:xfrm>
            <a:custGeom>
              <a:avLst/>
              <a:gdLst/>
              <a:ahLst/>
              <a:cxnLst/>
              <a:rect l="l" t="t" r="r" b="b"/>
              <a:pathLst>
                <a:path w="4816592" h="322119">
                  <a:moveTo>
                    <a:pt x="0" y="0"/>
                  </a:moveTo>
                  <a:lnTo>
                    <a:pt x="4816592" y="0"/>
                  </a:lnTo>
                  <a:lnTo>
                    <a:pt x="4816592" y="322119"/>
                  </a:lnTo>
                  <a:lnTo>
                    <a:pt x="0" y="3221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60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01375" y="2300079"/>
            <a:ext cx="9144000" cy="6774873"/>
          </a:xfrm>
          <a:custGeom>
            <a:avLst/>
            <a:gdLst/>
            <a:ahLst/>
            <a:cxnLst/>
            <a:rect l="l" t="t" r="r" b="b"/>
            <a:pathLst>
              <a:path w="9144000" h="6774873">
                <a:moveTo>
                  <a:pt x="0" y="0"/>
                </a:moveTo>
                <a:lnTo>
                  <a:pt x="9144000" y="0"/>
                </a:lnTo>
                <a:lnTo>
                  <a:pt x="9144000" y="6774873"/>
                </a:lnTo>
                <a:lnTo>
                  <a:pt x="0" y="6774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007159" y="2300079"/>
            <a:ext cx="5377365" cy="6774873"/>
          </a:xfrm>
          <a:custGeom>
            <a:avLst/>
            <a:gdLst/>
            <a:ahLst/>
            <a:cxnLst/>
            <a:rect l="l" t="t" r="r" b="b"/>
            <a:pathLst>
              <a:path w="5377365" h="6774873">
                <a:moveTo>
                  <a:pt x="0" y="0"/>
                </a:moveTo>
                <a:lnTo>
                  <a:pt x="5377365" y="0"/>
                </a:lnTo>
                <a:lnTo>
                  <a:pt x="5377365" y="6774873"/>
                </a:lnTo>
                <a:lnTo>
                  <a:pt x="0" y="6774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541517" y="20972"/>
            <a:ext cx="5465642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Roboto Bold"/>
              </a:rPr>
              <a:t>Sign Up </a:t>
            </a:r>
            <a:r>
              <a:rPr lang="en-US" sz="6000" dirty="0">
                <a:solidFill>
                  <a:srgbClr val="FFBF00"/>
                </a:solidFill>
                <a:latin typeface="Roboto Bold"/>
              </a:rPr>
              <a:t>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11334" y="1515856"/>
            <a:ext cx="3524081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Nunito Bold"/>
              </a:rPr>
              <a:t>Sign Up Wide Screen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82865" y="1515856"/>
            <a:ext cx="3425953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Nunito Bold"/>
              </a:rPr>
              <a:t>Sign Up Small Screen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23044"/>
            <a:chOff x="0" y="0"/>
            <a:chExt cx="4816593" cy="322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22119"/>
            </a:xfrm>
            <a:custGeom>
              <a:avLst/>
              <a:gdLst/>
              <a:ahLst/>
              <a:cxnLst/>
              <a:rect l="l" t="t" r="r" b="b"/>
              <a:pathLst>
                <a:path w="4816592" h="322119">
                  <a:moveTo>
                    <a:pt x="0" y="0"/>
                  </a:moveTo>
                  <a:lnTo>
                    <a:pt x="4816592" y="0"/>
                  </a:lnTo>
                  <a:lnTo>
                    <a:pt x="4816592" y="322119"/>
                  </a:lnTo>
                  <a:lnTo>
                    <a:pt x="0" y="3221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60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01375" y="2297617"/>
            <a:ext cx="9144000" cy="6084277"/>
          </a:xfrm>
          <a:custGeom>
            <a:avLst/>
            <a:gdLst/>
            <a:ahLst/>
            <a:cxnLst/>
            <a:rect l="l" t="t" r="r" b="b"/>
            <a:pathLst>
              <a:path w="9144000" h="6084277">
                <a:moveTo>
                  <a:pt x="0" y="0"/>
                </a:moveTo>
                <a:lnTo>
                  <a:pt x="9144000" y="0"/>
                </a:lnTo>
                <a:lnTo>
                  <a:pt x="9144000" y="6084276"/>
                </a:lnTo>
                <a:lnTo>
                  <a:pt x="0" y="6084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132383" y="2297617"/>
            <a:ext cx="5126917" cy="6084277"/>
          </a:xfrm>
          <a:custGeom>
            <a:avLst/>
            <a:gdLst/>
            <a:ahLst/>
            <a:cxnLst/>
            <a:rect l="l" t="t" r="r" b="b"/>
            <a:pathLst>
              <a:path w="5126917" h="6084277">
                <a:moveTo>
                  <a:pt x="0" y="0"/>
                </a:moveTo>
                <a:lnTo>
                  <a:pt x="5126917" y="0"/>
                </a:lnTo>
                <a:lnTo>
                  <a:pt x="5126917" y="6084276"/>
                </a:lnTo>
                <a:lnTo>
                  <a:pt x="0" y="6084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914183" y="20972"/>
            <a:ext cx="445963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Roboto Bold"/>
              </a:rPr>
              <a:t>Login </a:t>
            </a:r>
            <a:r>
              <a:rPr lang="en-US" sz="6000">
                <a:solidFill>
                  <a:srgbClr val="FFBF00"/>
                </a:solidFill>
                <a:latin typeface="Roboto Bold"/>
              </a:rPr>
              <a:t>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11334" y="1515856"/>
            <a:ext cx="3524081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Nunito Bold"/>
              </a:rPr>
              <a:t>Login Wide Screen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82865" y="1515856"/>
            <a:ext cx="3425953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Nunito Bold"/>
              </a:rPr>
              <a:t>Login Small Screen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23044"/>
            <a:chOff x="0" y="0"/>
            <a:chExt cx="4816593" cy="322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22119"/>
            </a:xfrm>
            <a:custGeom>
              <a:avLst/>
              <a:gdLst/>
              <a:ahLst/>
              <a:cxnLst/>
              <a:rect l="l" t="t" r="r" b="b"/>
              <a:pathLst>
                <a:path w="4816592" h="322119">
                  <a:moveTo>
                    <a:pt x="0" y="0"/>
                  </a:moveTo>
                  <a:lnTo>
                    <a:pt x="4816592" y="0"/>
                  </a:lnTo>
                  <a:lnTo>
                    <a:pt x="4816592" y="322119"/>
                  </a:lnTo>
                  <a:lnTo>
                    <a:pt x="0" y="3221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60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093666" y="1223044"/>
            <a:ext cx="14100668" cy="9063956"/>
          </a:xfrm>
          <a:custGeom>
            <a:avLst/>
            <a:gdLst/>
            <a:ahLst/>
            <a:cxnLst/>
            <a:rect l="l" t="t" r="r" b="b"/>
            <a:pathLst>
              <a:path w="14100668" h="9063956">
                <a:moveTo>
                  <a:pt x="0" y="0"/>
                </a:moveTo>
                <a:lnTo>
                  <a:pt x="14100668" y="0"/>
                </a:lnTo>
                <a:lnTo>
                  <a:pt x="14100668" y="9063956"/>
                </a:lnTo>
                <a:lnTo>
                  <a:pt x="0" y="9063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437808" y="20972"/>
            <a:ext cx="74123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Roboto Bold"/>
              </a:rPr>
              <a:t>User Interface </a:t>
            </a:r>
            <a:r>
              <a:rPr lang="en-US" sz="6000">
                <a:solidFill>
                  <a:srgbClr val="FFBF00"/>
                </a:solidFill>
                <a:latin typeface="Roboto Bold"/>
              </a:rPr>
              <a:t>Design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58595"/>
            <a:chOff x="0" y="0"/>
            <a:chExt cx="4816593" cy="6738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3869"/>
            </a:xfrm>
            <a:custGeom>
              <a:avLst/>
              <a:gdLst/>
              <a:ahLst/>
              <a:cxnLst/>
              <a:rect l="l" t="t" r="r" b="b"/>
              <a:pathLst>
                <a:path w="4816592" h="673869">
                  <a:moveTo>
                    <a:pt x="0" y="0"/>
                  </a:moveTo>
                  <a:lnTo>
                    <a:pt x="4816592" y="0"/>
                  </a:lnTo>
                  <a:lnTo>
                    <a:pt x="4816592" y="673869"/>
                  </a:lnTo>
                  <a:lnTo>
                    <a:pt x="0" y="673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1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72988" y="3300916"/>
            <a:ext cx="5649553" cy="1646329"/>
            <a:chOff x="0" y="0"/>
            <a:chExt cx="1487948" cy="4336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87948" cy="433601"/>
            </a:xfrm>
            <a:custGeom>
              <a:avLst/>
              <a:gdLst/>
              <a:ahLst/>
              <a:cxnLst/>
              <a:rect l="l" t="t" r="r" b="b"/>
              <a:pathLst>
                <a:path w="1487948" h="433601">
                  <a:moveTo>
                    <a:pt x="69888" y="0"/>
                  </a:moveTo>
                  <a:lnTo>
                    <a:pt x="1418060" y="0"/>
                  </a:lnTo>
                  <a:cubicBezTo>
                    <a:pt x="1456658" y="0"/>
                    <a:pt x="1487948" y="31290"/>
                    <a:pt x="1487948" y="69888"/>
                  </a:cubicBezTo>
                  <a:lnTo>
                    <a:pt x="1487948" y="363713"/>
                  </a:lnTo>
                  <a:cubicBezTo>
                    <a:pt x="1487948" y="382248"/>
                    <a:pt x="1480585" y="400025"/>
                    <a:pt x="1467478" y="413131"/>
                  </a:cubicBezTo>
                  <a:cubicBezTo>
                    <a:pt x="1454372" y="426238"/>
                    <a:pt x="1436595" y="433601"/>
                    <a:pt x="1418060" y="433601"/>
                  </a:cubicBezTo>
                  <a:lnTo>
                    <a:pt x="69888" y="433601"/>
                  </a:lnTo>
                  <a:cubicBezTo>
                    <a:pt x="51353" y="433601"/>
                    <a:pt x="33576" y="426238"/>
                    <a:pt x="20470" y="413131"/>
                  </a:cubicBezTo>
                  <a:cubicBezTo>
                    <a:pt x="7363" y="400025"/>
                    <a:pt x="0" y="382248"/>
                    <a:pt x="0" y="363713"/>
                  </a:cubicBezTo>
                  <a:lnTo>
                    <a:pt x="0" y="69888"/>
                  </a:lnTo>
                  <a:cubicBezTo>
                    <a:pt x="0" y="51353"/>
                    <a:pt x="7363" y="33576"/>
                    <a:pt x="20470" y="20470"/>
                  </a:cubicBezTo>
                  <a:cubicBezTo>
                    <a:pt x="33576" y="7363"/>
                    <a:pt x="51353" y="0"/>
                    <a:pt x="69888" y="0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487948" cy="471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082656" y="3268436"/>
            <a:ext cx="6161418" cy="1678809"/>
            <a:chOff x="0" y="0"/>
            <a:chExt cx="1622760" cy="4421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22760" cy="442155"/>
            </a:xfrm>
            <a:custGeom>
              <a:avLst/>
              <a:gdLst/>
              <a:ahLst/>
              <a:cxnLst/>
              <a:rect l="l" t="t" r="r" b="b"/>
              <a:pathLst>
                <a:path w="1622760" h="442155">
                  <a:moveTo>
                    <a:pt x="64082" y="0"/>
                  </a:moveTo>
                  <a:lnTo>
                    <a:pt x="1558678" y="0"/>
                  </a:lnTo>
                  <a:cubicBezTo>
                    <a:pt x="1594070" y="0"/>
                    <a:pt x="1622760" y="28691"/>
                    <a:pt x="1622760" y="64082"/>
                  </a:cubicBezTo>
                  <a:lnTo>
                    <a:pt x="1622760" y="378073"/>
                  </a:lnTo>
                  <a:cubicBezTo>
                    <a:pt x="1622760" y="395069"/>
                    <a:pt x="1616009" y="411368"/>
                    <a:pt x="1603991" y="423386"/>
                  </a:cubicBezTo>
                  <a:cubicBezTo>
                    <a:pt x="1591973" y="435404"/>
                    <a:pt x="1575674" y="442155"/>
                    <a:pt x="1558678" y="442155"/>
                  </a:cubicBezTo>
                  <a:lnTo>
                    <a:pt x="64082" y="442155"/>
                  </a:lnTo>
                  <a:cubicBezTo>
                    <a:pt x="47087" y="442155"/>
                    <a:pt x="30787" y="435404"/>
                    <a:pt x="18769" y="423386"/>
                  </a:cubicBezTo>
                  <a:cubicBezTo>
                    <a:pt x="6752" y="411368"/>
                    <a:pt x="0" y="395069"/>
                    <a:pt x="0" y="378073"/>
                  </a:cubicBezTo>
                  <a:lnTo>
                    <a:pt x="0" y="64082"/>
                  </a:lnTo>
                  <a:cubicBezTo>
                    <a:pt x="0" y="47087"/>
                    <a:pt x="6752" y="30787"/>
                    <a:pt x="18769" y="18769"/>
                  </a:cubicBezTo>
                  <a:cubicBezTo>
                    <a:pt x="30787" y="6752"/>
                    <a:pt x="47087" y="0"/>
                    <a:pt x="64082" y="0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22760" cy="480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4947245"/>
            <a:ext cx="5948817" cy="5339755"/>
          </a:xfrm>
          <a:custGeom>
            <a:avLst/>
            <a:gdLst/>
            <a:ahLst/>
            <a:cxnLst/>
            <a:rect l="l" t="t" r="r" b="b"/>
            <a:pathLst>
              <a:path w="5948817" h="5339755">
                <a:moveTo>
                  <a:pt x="0" y="0"/>
                </a:moveTo>
                <a:lnTo>
                  <a:pt x="5948817" y="0"/>
                </a:lnTo>
                <a:lnTo>
                  <a:pt x="5948817" y="5339755"/>
                </a:lnTo>
                <a:lnTo>
                  <a:pt x="0" y="5339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04" b="-3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98384" y="2644006"/>
            <a:ext cx="5552049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unito Bold"/>
              </a:rPr>
              <a:t>Conditional Rendering in React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3352" y="3300916"/>
            <a:ext cx="5739740" cy="1646329"/>
            <a:chOff x="0" y="0"/>
            <a:chExt cx="1511701" cy="4336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11701" cy="433601"/>
            </a:xfrm>
            <a:custGeom>
              <a:avLst/>
              <a:gdLst/>
              <a:ahLst/>
              <a:cxnLst/>
              <a:rect l="l" t="t" r="r" b="b"/>
              <a:pathLst>
                <a:path w="1511701" h="433601">
                  <a:moveTo>
                    <a:pt x="68790" y="0"/>
                  </a:moveTo>
                  <a:lnTo>
                    <a:pt x="1442911" y="0"/>
                  </a:lnTo>
                  <a:cubicBezTo>
                    <a:pt x="1480903" y="0"/>
                    <a:pt x="1511701" y="30798"/>
                    <a:pt x="1511701" y="68790"/>
                  </a:cubicBezTo>
                  <a:lnTo>
                    <a:pt x="1511701" y="364811"/>
                  </a:lnTo>
                  <a:cubicBezTo>
                    <a:pt x="1511701" y="402803"/>
                    <a:pt x="1480903" y="433601"/>
                    <a:pt x="1442911" y="433601"/>
                  </a:cubicBezTo>
                  <a:lnTo>
                    <a:pt x="68790" y="433601"/>
                  </a:lnTo>
                  <a:cubicBezTo>
                    <a:pt x="30798" y="433601"/>
                    <a:pt x="0" y="402803"/>
                    <a:pt x="0" y="364811"/>
                  </a:cubicBezTo>
                  <a:lnTo>
                    <a:pt x="0" y="68790"/>
                  </a:lnTo>
                  <a:cubicBezTo>
                    <a:pt x="0" y="30798"/>
                    <a:pt x="30798" y="0"/>
                    <a:pt x="68790" y="0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511701" cy="471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472988" y="7130128"/>
            <a:ext cx="5775856" cy="973990"/>
            <a:chOff x="0" y="0"/>
            <a:chExt cx="7701142" cy="12986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701142" cy="404509"/>
            </a:xfrm>
            <a:custGeom>
              <a:avLst/>
              <a:gdLst/>
              <a:ahLst/>
              <a:cxnLst/>
              <a:rect l="l" t="t" r="r" b="b"/>
              <a:pathLst>
                <a:path w="7701142" h="404509">
                  <a:moveTo>
                    <a:pt x="0" y="0"/>
                  </a:moveTo>
                  <a:lnTo>
                    <a:pt x="7701142" y="0"/>
                  </a:lnTo>
                  <a:lnTo>
                    <a:pt x="7701142" y="404509"/>
                  </a:lnTo>
                  <a:lnTo>
                    <a:pt x="0" y="404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291" t="-5447" b="-544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404509"/>
              <a:ext cx="7701142" cy="449355"/>
            </a:xfrm>
            <a:custGeom>
              <a:avLst/>
              <a:gdLst/>
              <a:ahLst/>
              <a:cxnLst/>
              <a:rect l="l" t="t" r="r" b="b"/>
              <a:pathLst>
                <a:path w="7701142" h="449355">
                  <a:moveTo>
                    <a:pt x="0" y="0"/>
                  </a:moveTo>
                  <a:lnTo>
                    <a:pt x="7701142" y="0"/>
                  </a:lnTo>
                  <a:lnTo>
                    <a:pt x="7701142" y="449355"/>
                  </a:lnTo>
                  <a:lnTo>
                    <a:pt x="0" y="449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386" b="-890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853864"/>
              <a:ext cx="7701142" cy="444788"/>
            </a:xfrm>
            <a:custGeom>
              <a:avLst/>
              <a:gdLst/>
              <a:ahLst/>
              <a:cxnLst/>
              <a:rect l="l" t="t" r="r" b="b"/>
              <a:pathLst>
                <a:path w="7701142" h="444788">
                  <a:moveTo>
                    <a:pt x="0" y="0"/>
                  </a:moveTo>
                  <a:lnTo>
                    <a:pt x="7701142" y="0"/>
                  </a:lnTo>
                  <a:lnTo>
                    <a:pt x="7701142" y="444789"/>
                  </a:lnTo>
                  <a:lnTo>
                    <a:pt x="0" y="444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584" b="-89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6125126" y="7115004"/>
            <a:ext cx="6076479" cy="1004236"/>
          </a:xfrm>
          <a:custGeom>
            <a:avLst/>
            <a:gdLst/>
            <a:ahLst/>
            <a:cxnLst/>
            <a:rect l="l" t="t" r="r" b="b"/>
            <a:pathLst>
              <a:path w="6076479" h="1004236">
                <a:moveTo>
                  <a:pt x="0" y="0"/>
                </a:moveTo>
                <a:lnTo>
                  <a:pt x="6076479" y="0"/>
                </a:lnTo>
                <a:lnTo>
                  <a:pt x="6076479" y="1004237"/>
                </a:lnTo>
                <a:lnTo>
                  <a:pt x="0" y="10042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6406083" y="688747"/>
            <a:ext cx="547583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Roboto Bold"/>
              </a:rPr>
              <a:t>Design </a:t>
            </a:r>
            <a:r>
              <a:rPr lang="en-US" sz="6000">
                <a:solidFill>
                  <a:srgbClr val="FFBF00"/>
                </a:solidFill>
                <a:latin typeface="Roboto Bold"/>
              </a:rPr>
              <a:t>Patterns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90322" y="2644006"/>
            <a:ext cx="1707356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unito Bold"/>
              </a:rPr>
              <a:t>Singleton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64425" y="2644006"/>
            <a:ext cx="2466677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unito Bold"/>
              </a:rPr>
              <a:t>Hook in React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2402" y="3450980"/>
            <a:ext cx="5711165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oboto"/>
              </a:rPr>
              <a:t>Used to allow us to create distinct components based on needs &amp; render the ones that are required.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125126" y="3516628"/>
            <a:ext cx="6076479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oboto"/>
              </a:rPr>
              <a:t>Used to let us ensure that a class has only one instance while providing global access point to the instance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82512" y="3539041"/>
            <a:ext cx="5640028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oboto"/>
              </a:rPr>
              <a:t>Used to make it much clearer to separate the logic of our components into smaller pieces</a:t>
            </a:r>
          </a:p>
        </p:txBody>
      </p:sp>
      <p:sp>
        <p:nvSpPr>
          <p:cNvPr id="27" name="AutoShape 27"/>
          <p:cNvSpPr/>
          <p:nvPr/>
        </p:nvSpPr>
        <p:spPr>
          <a:xfrm flipV="1">
            <a:off x="5972629" y="2558595"/>
            <a:ext cx="0" cy="772840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flipV="1">
            <a:off x="12363450" y="2558595"/>
            <a:ext cx="0" cy="772840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945072"/>
            <a:chOff x="0" y="0"/>
            <a:chExt cx="4816593" cy="1829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29155"/>
            </a:xfrm>
            <a:custGeom>
              <a:avLst/>
              <a:gdLst/>
              <a:ahLst/>
              <a:cxnLst/>
              <a:rect l="l" t="t" r="r" b="b"/>
              <a:pathLst>
                <a:path w="4816592" h="1829155">
                  <a:moveTo>
                    <a:pt x="0" y="0"/>
                  </a:moveTo>
                  <a:lnTo>
                    <a:pt x="4816592" y="0"/>
                  </a:lnTo>
                  <a:lnTo>
                    <a:pt x="4816592" y="1829155"/>
                  </a:lnTo>
                  <a:lnTo>
                    <a:pt x="0" y="18291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8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6945072"/>
            <a:ext cx="18288000" cy="0"/>
          </a:xfrm>
          <a:prstGeom prst="line">
            <a:avLst/>
          </a:prstGeom>
          <a:ln w="47625" cap="flat">
            <a:solidFill>
              <a:srgbClr val="FFBF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677480" y="6330356"/>
            <a:ext cx="7610520" cy="3956644"/>
            <a:chOff x="0" y="0"/>
            <a:chExt cx="2004417" cy="10420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417" cy="1042079"/>
            </a:xfrm>
            <a:custGeom>
              <a:avLst/>
              <a:gdLst/>
              <a:ahLst/>
              <a:cxnLst/>
              <a:rect l="l" t="t" r="r" b="b"/>
              <a:pathLst>
                <a:path w="2004417" h="1042079">
                  <a:moveTo>
                    <a:pt x="0" y="0"/>
                  </a:moveTo>
                  <a:lnTo>
                    <a:pt x="2004417" y="0"/>
                  </a:lnTo>
                  <a:lnTo>
                    <a:pt x="2004417" y="1042079"/>
                  </a:lnTo>
                  <a:lnTo>
                    <a:pt x="0" y="1042079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04417" cy="1080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01403" y="1538641"/>
            <a:ext cx="8312473" cy="79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Roboto Bold"/>
              </a:rPr>
              <a:t>Hardware / Software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26297" y="2671166"/>
            <a:ext cx="7331503" cy="1021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Roboto"/>
              </a:rPr>
              <a:t>Software Comparison</a:t>
            </a:r>
          </a:p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Roboto"/>
              </a:rPr>
              <a:t>Challenging Issues And Solutions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02259" y="7631926"/>
            <a:ext cx="5560963" cy="128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7"/>
              </a:lnSpc>
            </a:pPr>
            <a:r>
              <a:rPr lang="en-US" sz="3712">
                <a:solidFill>
                  <a:srgbClr val="000000"/>
                </a:solidFill>
                <a:latin typeface="Roboto Bold"/>
              </a:rPr>
              <a:t>06</a:t>
            </a:r>
          </a:p>
          <a:p>
            <a:pPr algn="ctr">
              <a:lnSpc>
                <a:spcPts val="5197"/>
              </a:lnSpc>
            </a:pPr>
            <a:r>
              <a:rPr lang="en-US" sz="3712">
                <a:solidFill>
                  <a:srgbClr val="000000"/>
                </a:solidFill>
                <a:latin typeface="Roboto Bold"/>
              </a:rPr>
              <a:t>Hardware / Software Used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945072"/>
            <a:chOff x="0" y="0"/>
            <a:chExt cx="4816593" cy="1829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29155"/>
            </a:xfrm>
            <a:custGeom>
              <a:avLst/>
              <a:gdLst/>
              <a:ahLst/>
              <a:cxnLst/>
              <a:rect l="l" t="t" r="r" b="b"/>
              <a:pathLst>
                <a:path w="4816592" h="1829155">
                  <a:moveTo>
                    <a:pt x="0" y="0"/>
                  </a:moveTo>
                  <a:lnTo>
                    <a:pt x="4816592" y="0"/>
                  </a:lnTo>
                  <a:lnTo>
                    <a:pt x="4816592" y="1829155"/>
                  </a:lnTo>
                  <a:lnTo>
                    <a:pt x="0" y="18291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8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6945072"/>
            <a:ext cx="18288000" cy="0"/>
          </a:xfrm>
          <a:prstGeom prst="line">
            <a:avLst/>
          </a:prstGeom>
          <a:ln w="47625" cap="flat">
            <a:solidFill>
              <a:srgbClr val="FFBF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677480" y="6330356"/>
            <a:ext cx="7610520" cy="3956644"/>
            <a:chOff x="0" y="0"/>
            <a:chExt cx="2004417" cy="10420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417" cy="1042079"/>
            </a:xfrm>
            <a:custGeom>
              <a:avLst/>
              <a:gdLst/>
              <a:ahLst/>
              <a:cxnLst/>
              <a:rect l="l" t="t" r="r" b="b"/>
              <a:pathLst>
                <a:path w="2004417" h="1042079">
                  <a:moveTo>
                    <a:pt x="0" y="0"/>
                  </a:moveTo>
                  <a:lnTo>
                    <a:pt x="2004417" y="0"/>
                  </a:lnTo>
                  <a:lnTo>
                    <a:pt x="2004417" y="1042079"/>
                  </a:lnTo>
                  <a:lnTo>
                    <a:pt x="0" y="1042079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04417" cy="1080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01403" y="1538641"/>
            <a:ext cx="8312473" cy="79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Roboto Bold"/>
              </a:rPr>
              <a:t>Introduction and Motivation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26297" y="2671166"/>
            <a:ext cx="5874361" cy="153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Roboto"/>
              </a:rPr>
              <a:t>Problem Statement</a:t>
            </a:r>
          </a:p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Roboto"/>
              </a:rPr>
              <a:t>Project Objectives &amp; Benefits</a:t>
            </a:r>
          </a:p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Roboto"/>
              </a:rPr>
              <a:t>Market Research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44799" y="7631926"/>
            <a:ext cx="5875883" cy="128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7"/>
              </a:lnSpc>
            </a:pPr>
            <a:r>
              <a:rPr lang="en-US" sz="3712">
                <a:solidFill>
                  <a:srgbClr val="000000"/>
                </a:solidFill>
                <a:latin typeface="Roboto Bold"/>
              </a:rPr>
              <a:t>01</a:t>
            </a:r>
          </a:p>
          <a:p>
            <a:pPr algn="ctr">
              <a:lnSpc>
                <a:spcPts val="5197"/>
              </a:lnSpc>
            </a:pPr>
            <a:r>
              <a:rPr lang="en-US" sz="3712">
                <a:solidFill>
                  <a:srgbClr val="000000"/>
                </a:solidFill>
                <a:latin typeface="Roboto Bold"/>
              </a:rPr>
              <a:t>Introduction and Motivation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6853" y="3359131"/>
            <a:ext cx="2304211" cy="1545638"/>
            <a:chOff x="0" y="0"/>
            <a:chExt cx="606870" cy="4070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6870" cy="407082"/>
            </a:xfrm>
            <a:custGeom>
              <a:avLst/>
              <a:gdLst/>
              <a:ahLst/>
              <a:cxnLst/>
              <a:rect l="l" t="t" r="r" b="b"/>
              <a:pathLst>
                <a:path w="606870" h="407082">
                  <a:moveTo>
                    <a:pt x="171355" y="0"/>
                  </a:moveTo>
                  <a:lnTo>
                    <a:pt x="435515" y="0"/>
                  </a:lnTo>
                  <a:cubicBezTo>
                    <a:pt x="480961" y="0"/>
                    <a:pt x="524546" y="18053"/>
                    <a:pt x="556682" y="50189"/>
                  </a:cubicBezTo>
                  <a:cubicBezTo>
                    <a:pt x="588817" y="82324"/>
                    <a:pt x="606870" y="125909"/>
                    <a:pt x="606870" y="171355"/>
                  </a:cubicBezTo>
                  <a:lnTo>
                    <a:pt x="606870" y="235727"/>
                  </a:lnTo>
                  <a:cubicBezTo>
                    <a:pt x="606870" y="281173"/>
                    <a:pt x="588817" y="324758"/>
                    <a:pt x="556682" y="356893"/>
                  </a:cubicBezTo>
                  <a:cubicBezTo>
                    <a:pt x="524546" y="389028"/>
                    <a:pt x="480961" y="407082"/>
                    <a:pt x="435515" y="407082"/>
                  </a:cubicBezTo>
                  <a:lnTo>
                    <a:pt x="171355" y="407082"/>
                  </a:lnTo>
                  <a:cubicBezTo>
                    <a:pt x="125909" y="407082"/>
                    <a:pt x="82324" y="389028"/>
                    <a:pt x="50189" y="356893"/>
                  </a:cubicBezTo>
                  <a:cubicBezTo>
                    <a:pt x="18053" y="324758"/>
                    <a:pt x="0" y="281173"/>
                    <a:pt x="0" y="235727"/>
                  </a:cubicBezTo>
                  <a:lnTo>
                    <a:pt x="0" y="171355"/>
                  </a:lnTo>
                  <a:cubicBezTo>
                    <a:pt x="0" y="125909"/>
                    <a:pt x="18053" y="82324"/>
                    <a:pt x="50189" y="50189"/>
                  </a:cubicBezTo>
                  <a:cubicBezTo>
                    <a:pt x="82324" y="18053"/>
                    <a:pt x="125909" y="0"/>
                    <a:pt x="171355" y="0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06870" cy="445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Light"/>
                </a:rPr>
                <a:t>.JS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96853" y="5152419"/>
            <a:ext cx="2304211" cy="1545638"/>
            <a:chOff x="0" y="0"/>
            <a:chExt cx="606870" cy="4070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6870" cy="407082"/>
            </a:xfrm>
            <a:custGeom>
              <a:avLst/>
              <a:gdLst/>
              <a:ahLst/>
              <a:cxnLst/>
              <a:rect l="l" t="t" r="r" b="b"/>
              <a:pathLst>
                <a:path w="606870" h="407082">
                  <a:moveTo>
                    <a:pt x="171355" y="0"/>
                  </a:moveTo>
                  <a:lnTo>
                    <a:pt x="435515" y="0"/>
                  </a:lnTo>
                  <a:cubicBezTo>
                    <a:pt x="480961" y="0"/>
                    <a:pt x="524546" y="18053"/>
                    <a:pt x="556682" y="50189"/>
                  </a:cubicBezTo>
                  <a:cubicBezTo>
                    <a:pt x="588817" y="82324"/>
                    <a:pt x="606870" y="125909"/>
                    <a:pt x="606870" y="171355"/>
                  </a:cubicBezTo>
                  <a:lnTo>
                    <a:pt x="606870" y="235727"/>
                  </a:lnTo>
                  <a:cubicBezTo>
                    <a:pt x="606870" y="281173"/>
                    <a:pt x="588817" y="324758"/>
                    <a:pt x="556682" y="356893"/>
                  </a:cubicBezTo>
                  <a:cubicBezTo>
                    <a:pt x="524546" y="389028"/>
                    <a:pt x="480961" y="407082"/>
                    <a:pt x="435515" y="407082"/>
                  </a:cubicBezTo>
                  <a:lnTo>
                    <a:pt x="171355" y="407082"/>
                  </a:lnTo>
                  <a:cubicBezTo>
                    <a:pt x="125909" y="407082"/>
                    <a:pt x="82324" y="389028"/>
                    <a:pt x="50189" y="356893"/>
                  </a:cubicBezTo>
                  <a:cubicBezTo>
                    <a:pt x="18053" y="324758"/>
                    <a:pt x="0" y="281173"/>
                    <a:pt x="0" y="235727"/>
                  </a:cubicBezTo>
                  <a:lnTo>
                    <a:pt x="0" y="171355"/>
                  </a:lnTo>
                  <a:cubicBezTo>
                    <a:pt x="0" y="125909"/>
                    <a:pt x="18053" y="82324"/>
                    <a:pt x="50189" y="50189"/>
                  </a:cubicBezTo>
                  <a:cubicBezTo>
                    <a:pt x="82324" y="18053"/>
                    <a:pt x="125909" y="0"/>
                    <a:pt x="171355" y="0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06870" cy="445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96853" y="6945707"/>
            <a:ext cx="2304211" cy="1545638"/>
            <a:chOff x="0" y="0"/>
            <a:chExt cx="606870" cy="4070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6870" cy="407082"/>
            </a:xfrm>
            <a:custGeom>
              <a:avLst/>
              <a:gdLst/>
              <a:ahLst/>
              <a:cxnLst/>
              <a:rect l="l" t="t" r="r" b="b"/>
              <a:pathLst>
                <a:path w="606870" h="407082">
                  <a:moveTo>
                    <a:pt x="171355" y="0"/>
                  </a:moveTo>
                  <a:lnTo>
                    <a:pt x="435515" y="0"/>
                  </a:lnTo>
                  <a:cubicBezTo>
                    <a:pt x="480961" y="0"/>
                    <a:pt x="524546" y="18053"/>
                    <a:pt x="556682" y="50189"/>
                  </a:cubicBezTo>
                  <a:cubicBezTo>
                    <a:pt x="588817" y="82324"/>
                    <a:pt x="606870" y="125909"/>
                    <a:pt x="606870" y="171355"/>
                  </a:cubicBezTo>
                  <a:lnTo>
                    <a:pt x="606870" y="235727"/>
                  </a:lnTo>
                  <a:cubicBezTo>
                    <a:pt x="606870" y="281173"/>
                    <a:pt x="588817" y="324758"/>
                    <a:pt x="556682" y="356893"/>
                  </a:cubicBezTo>
                  <a:cubicBezTo>
                    <a:pt x="524546" y="389028"/>
                    <a:pt x="480961" y="407082"/>
                    <a:pt x="435515" y="407082"/>
                  </a:cubicBezTo>
                  <a:lnTo>
                    <a:pt x="171355" y="407082"/>
                  </a:lnTo>
                  <a:cubicBezTo>
                    <a:pt x="125909" y="407082"/>
                    <a:pt x="82324" y="389028"/>
                    <a:pt x="50189" y="356893"/>
                  </a:cubicBezTo>
                  <a:cubicBezTo>
                    <a:pt x="18053" y="324758"/>
                    <a:pt x="0" y="281173"/>
                    <a:pt x="0" y="235727"/>
                  </a:cubicBezTo>
                  <a:lnTo>
                    <a:pt x="0" y="171355"/>
                  </a:lnTo>
                  <a:cubicBezTo>
                    <a:pt x="0" y="125909"/>
                    <a:pt x="18053" y="82324"/>
                    <a:pt x="50189" y="50189"/>
                  </a:cubicBezTo>
                  <a:cubicBezTo>
                    <a:pt x="82324" y="18053"/>
                    <a:pt x="125909" y="0"/>
                    <a:pt x="171355" y="0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06870" cy="445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96853" y="8741362"/>
            <a:ext cx="2304211" cy="1545638"/>
            <a:chOff x="0" y="0"/>
            <a:chExt cx="606870" cy="4070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6870" cy="407082"/>
            </a:xfrm>
            <a:custGeom>
              <a:avLst/>
              <a:gdLst/>
              <a:ahLst/>
              <a:cxnLst/>
              <a:rect l="l" t="t" r="r" b="b"/>
              <a:pathLst>
                <a:path w="606870" h="407082">
                  <a:moveTo>
                    <a:pt x="171355" y="0"/>
                  </a:moveTo>
                  <a:lnTo>
                    <a:pt x="435515" y="0"/>
                  </a:lnTo>
                  <a:cubicBezTo>
                    <a:pt x="480961" y="0"/>
                    <a:pt x="524546" y="18053"/>
                    <a:pt x="556682" y="50189"/>
                  </a:cubicBezTo>
                  <a:cubicBezTo>
                    <a:pt x="588817" y="82324"/>
                    <a:pt x="606870" y="125909"/>
                    <a:pt x="606870" y="171355"/>
                  </a:cubicBezTo>
                  <a:lnTo>
                    <a:pt x="606870" y="235727"/>
                  </a:lnTo>
                  <a:cubicBezTo>
                    <a:pt x="606870" y="281173"/>
                    <a:pt x="588817" y="324758"/>
                    <a:pt x="556682" y="356893"/>
                  </a:cubicBezTo>
                  <a:cubicBezTo>
                    <a:pt x="524546" y="389028"/>
                    <a:pt x="480961" y="407082"/>
                    <a:pt x="435515" y="407082"/>
                  </a:cubicBezTo>
                  <a:lnTo>
                    <a:pt x="171355" y="407082"/>
                  </a:lnTo>
                  <a:cubicBezTo>
                    <a:pt x="125909" y="407082"/>
                    <a:pt x="82324" y="389028"/>
                    <a:pt x="50189" y="356893"/>
                  </a:cubicBezTo>
                  <a:cubicBezTo>
                    <a:pt x="18053" y="324758"/>
                    <a:pt x="0" y="281173"/>
                    <a:pt x="0" y="235727"/>
                  </a:cubicBezTo>
                  <a:lnTo>
                    <a:pt x="0" y="171355"/>
                  </a:lnTo>
                  <a:cubicBezTo>
                    <a:pt x="0" y="125909"/>
                    <a:pt x="18053" y="82324"/>
                    <a:pt x="50189" y="50189"/>
                  </a:cubicBezTo>
                  <a:cubicBezTo>
                    <a:pt x="82324" y="18053"/>
                    <a:pt x="125909" y="0"/>
                    <a:pt x="171355" y="0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06870" cy="445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96853" y="1515251"/>
            <a:ext cx="2304211" cy="1545638"/>
            <a:chOff x="0" y="0"/>
            <a:chExt cx="606870" cy="4070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6870" cy="407082"/>
            </a:xfrm>
            <a:custGeom>
              <a:avLst/>
              <a:gdLst/>
              <a:ahLst/>
              <a:cxnLst/>
              <a:rect l="l" t="t" r="r" b="b"/>
              <a:pathLst>
                <a:path w="606870" h="407082">
                  <a:moveTo>
                    <a:pt x="171355" y="0"/>
                  </a:moveTo>
                  <a:lnTo>
                    <a:pt x="435515" y="0"/>
                  </a:lnTo>
                  <a:cubicBezTo>
                    <a:pt x="480961" y="0"/>
                    <a:pt x="524546" y="18053"/>
                    <a:pt x="556682" y="50189"/>
                  </a:cubicBezTo>
                  <a:cubicBezTo>
                    <a:pt x="588817" y="82324"/>
                    <a:pt x="606870" y="125909"/>
                    <a:pt x="606870" y="171355"/>
                  </a:cubicBezTo>
                  <a:lnTo>
                    <a:pt x="606870" y="235727"/>
                  </a:lnTo>
                  <a:cubicBezTo>
                    <a:pt x="606870" y="281173"/>
                    <a:pt x="588817" y="324758"/>
                    <a:pt x="556682" y="356893"/>
                  </a:cubicBezTo>
                  <a:cubicBezTo>
                    <a:pt x="524546" y="389028"/>
                    <a:pt x="480961" y="407082"/>
                    <a:pt x="435515" y="407082"/>
                  </a:cubicBezTo>
                  <a:lnTo>
                    <a:pt x="171355" y="407082"/>
                  </a:lnTo>
                  <a:cubicBezTo>
                    <a:pt x="125909" y="407082"/>
                    <a:pt x="82324" y="389028"/>
                    <a:pt x="50189" y="356893"/>
                  </a:cubicBezTo>
                  <a:cubicBezTo>
                    <a:pt x="18053" y="324758"/>
                    <a:pt x="0" y="281173"/>
                    <a:pt x="0" y="235727"/>
                  </a:cubicBezTo>
                  <a:lnTo>
                    <a:pt x="0" y="171355"/>
                  </a:lnTo>
                  <a:cubicBezTo>
                    <a:pt x="0" y="125909"/>
                    <a:pt x="18053" y="82324"/>
                    <a:pt x="50189" y="50189"/>
                  </a:cubicBezTo>
                  <a:cubicBezTo>
                    <a:pt x="82324" y="18053"/>
                    <a:pt x="125909" y="0"/>
                    <a:pt x="171355" y="0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06870" cy="445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2184683" y="1672282"/>
            <a:ext cx="1007918" cy="1143000"/>
          </a:xfrm>
          <a:custGeom>
            <a:avLst/>
            <a:gdLst/>
            <a:ahLst/>
            <a:cxnLst/>
            <a:rect l="l" t="t" r="r" b="b"/>
            <a:pathLst>
              <a:path w="1007918" h="1143000">
                <a:moveTo>
                  <a:pt x="0" y="0"/>
                </a:moveTo>
                <a:lnTo>
                  <a:pt x="1007918" y="0"/>
                </a:lnTo>
                <a:lnTo>
                  <a:pt x="1007918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2184683" y="3563735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0"/>
                </a:moveTo>
                <a:lnTo>
                  <a:pt x="1143000" y="0"/>
                </a:lnTo>
                <a:lnTo>
                  <a:pt x="11430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2177458" y="5447694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0"/>
                </a:moveTo>
                <a:lnTo>
                  <a:pt x="1143000" y="0"/>
                </a:lnTo>
                <a:lnTo>
                  <a:pt x="11430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195123" y="7202882"/>
            <a:ext cx="1107671" cy="1143000"/>
          </a:xfrm>
          <a:custGeom>
            <a:avLst/>
            <a:gdLst/>
            <a:ahLst/>
            <a:cxnLst/>
            <a:rect l="l" t="t" r="r" b="b"/>
            <a:pathLst>
              <a:path w="1107671" h="1143000">
                <a:moveTo>
                  <a:pt x="0" y="0"/>
                </a:moveTo>
                <a:lnTo>
                  <a:pt x="1107671" y="0"/>
                </a:lnTo>
                <a:lnTo>
                  <a:pt x="110767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2184683" y="897469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0"/>
                </a:moveTo>
                <a:lnTo>
                  <a:pt x="1143000" y="0"/>
                </a:lnTo>
                <a:lnTo>
                  <a:pt x="11430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4955089" y="3359131"/>
            <a:ext cx="2304211" cy="1545638"/>
            <a:chOff x="0" y="0"/>
            <a:chExt cx="606870" cy="4070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06870" cy="407082"/>
            </a:xfrm>
            <a:custGeom>
              <a:avLst/>
              <a:gdLst/>
              <a:ahLst/>
              <a:cxnLst/>
              <a:rect l="l" t="t" r="r" b="b"/>
              <a:pathLst>
                <a:path w="606870" h="407082">
                  <a:moveTo>
                    <a:pt x="171355" y="0"/>
                  </a:moveTo>
                  <a:lnTo>
                    <a:pt x="435515" y="0"/>
                  </a:lnTo>
                  <a:cubicBezTo>
                    <a:pt x="480961" y="0"/>
                    <a:pt x="524546" y="18053"/>
                    <a:pt x="556682" y="50189"/>
                  </a:cubicBezTo>
                  <a:cubicBezTo>
                    <a:pt x="588817" y="82324"/>
                    <a:pt x="606870" y="125909"/>
                    <a:pt x="606870" y="171355"/>
                  </a:cubicBezTo>
                  <a:lnTo>
                    <a:pt x="606870" y="235727"/>
                  </a:lnTo>
                  <a:cubicBezTo>
                    <a:pt x="606870" y="281173"/>
                    <a:pt x="588817" y="324758"/>
                    <a:pt x="556682" y="356893"/>
                  </a:cubicBezTo>
                  <a:cubicBezTo>
                    <a:pt x="524546" y="389028"/>
                    <a:pt x="480961" y="407082"/>
                    <a:pt x="435515" y="407082"/>
                  </a:cubicBezTo>
                  <a:lnTo>
                    <a:pt x="171355" y="407082"/>
                  </a:lnTo>
                  <a:cubicBezTo>
                    <a:pt x="125909" y="407082"/>
                    <a:pt x="82324" y="389028"/>
                    <a:pt x="50189" y="356893"/>
                  </a:cubicBezTo>
                  <a:cubicBezTo>
                    <a:pt x="18053" y="324758"/>
                    <a:pt x="0" y="281173"/>
                    <a:pt x="0" y="235727"/>
                  </a:cubicBezTo>
                  <a:lnTo>
                    <a:pt x="0" y="171355"/>
                  </a:lnTo>
                  <a:cubicBezTo>
                    <a:pt x="0" y="125909"/>
                    <a:pt x="18053" y="82324"/>
                    <a:pt x="50189" y="50189"/>
                  </a:cubicBezTo>
                  <a:cubicBezTo>
                    <a:pt x="82324" y="18053"/>
                    <a:pt x="125909" y="0"/>
                    <a:pt x="171355" y="0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606870" cy="445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955089" y="5152419"/>
            <a:ext cx="2304211" cy="1545638"/>
            <a:chOff x="0" y="0"/>
            <a:chExt cx="606870" cy="40708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06870" cy="407082"/>
            </a:xfrm>
            <a:custGeom>
              <a:avLst/>
              <a:gdLst/>
              <a:ahLst/>
              <a:cxnLst/>
              <a:rect l="l" t="t" r="r" b="b"/>
              <a:pathLst>
                <a:path w="606870" h="407082">
                  <a:moveTo>
                    <a:pt x="171355" y="0"/>
                  </a:moveTo>
                  <a:lnTo>
                    <a:pt x="435515" y="0"/>
                  </a:lnTo>
                  <a:cubicBezTo>
                    <a:pt x="480961" y="0"/>
                    <a:pt x="524546" y="18053"/>
                    <a:pt x="556682" y="50189"/>
                  </a:cubicBezTo>
                  <a:cubicBezTo>
                    <a:pt x="588817" y="82324"/>
                    <a:pt x="606870" y="125909"/>
                    <a:pt x="606870" y="171355"/>
                  </a:cubicBezTo>
                  <a:lnTo>
                    <a:pt x="606870" y="235727"/>
                  </a:lnTo>
                  <a:cubicBezTo>
                    <a:pt x="606870" y="281173"/>
                    <a:pt x="588817" y="324758"/>
                    <a:pt x="556682" y="356893"/>
                  </a:cubicBezTo>
                  <a:cubicBezTo>
                    <a:pt x="524546" y="389028"/>
                    <a:pt x="480961" y="407082"/>
                    <a:pt x="435515" y="407082"/>
                  </a:cubicBezTo>
                  <a:lnTo>
                    <a:pt x="171355" y="407082"/>
                  </a:lnTo>
                  <a:cubicBezTo>
                    <a:pt x="125909" y="407082"/>
                    <a:pt x="82324" y="389028"/>
                    <a:pt x="50189" y="356893"/>
                  </a:cubicBezTo>
                  <a:cubicBezTo>
                    <a:pt x="18053" y="324758"/>
                    <a:pt x="0" y="281173"/>
                    <a:pt x="0" y="235727"/>
                  </a:cubicBezTo>
                  <a:lnTo>
                    <a:pt x="0" y="171355"/>
                  </a:lnTo>
                  <a:cubicBezTo>
                    <a:pt x="0" y="125909"/>
                    <a:pt x="18053" y="82324"/>
                    <a:pt x="50189" y="50189"/>
                  </a:cubicBezTo>
                  <a:cubicBezTo>
                    <a:pt x="82324" y="18053"/>
                    <a:pt x="125909" y="0"/>
                    <a:pt x="171355" y="0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606870" cy="445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955089" y="6945707"/>
            <a:ext cx="2304211" cy="1545638"/>
            <a:chOff x="0" y="0"/>
            <a:chExt cx="606870" cy="40708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06870" cy="407082"/>
            </a:xfrm>
            <a:custGeom>
              <a:avLst/>
              <a:gdLst/>
              <a:ahLst/>
              <a:cxnLst/>
              <a:rect l="l" t="t" r="r" b="b"/>
              <a:pathLst>
                <a:path w="606870" h="407082">
                  <a:moveTo>
                    <a:pt x="171355" y="0"/>
                  </a:moveTo>
                  <a:lnTo>
                    <a:pt x="435515" y="0"/>
                  </a:lnTo>
                  <a:cubicBezTo>
                    <a:pt x="480961" y="0"/>
                    <a:pt x="524546" y="18053"/>
                    <a:pt x="556682" y="50189"/>
                  </a:cubicBezTo>
                  <a:cubicBezTo>
                    <a:pt x="588817" y="82324"/>
                    <a:pt x="606870" y="125909"/>
                    <a:pt x="606870" y="171355"/>
                  </a:cubicBezTo>
                  <a:lnTo>
                    <a:pt x="606870" y="235727"/>
                  </a:lnTo>
                  <a:cubicBezTo>
                    <a:pt x="606870" y="281173"/>
                    <a:pt x="588817" y="324758"/>
                    <a:pt x="556682" y="356893"/>
                  </a:cubicBezTo>
                  <a:cubicBezTo>
                    <a:pt x="524546" y="389028"/>
                    <a:pt x="480961" y="407082"/>
                    <a:pt x="435515" y="407082"/>
                  </a:cubicBezTo>
                  <a:lnTo>
                    <a:pt x="171355" y="407082"/>
                  </a:lnTo>
                  <a:cubicBezTo>
                    <a:pt x="125909" y="407082"/>
                    <a:pt x="82324" y="389028"/>
                    <a:pt x="50189" y="356893"/>
                  </a:cubicBezTo>
                  <a:cubicBezTo>
                    <a:pt x="18053" y="324758"/>
                    <a:pt x="0" y="281173"/>
                    <a:pt x="0" y="235727"/>
                  </a:cubicBezTo>
                  <a:lnTo>
                    <a:pt x="0" y="171355"/>
                  </a:lnTo>
                  <a:cubicBezTo>
                    <a:pt x="0" y="125909"/>
                    <a:pt x="18053" y="82324"/>
                    <a:pt x="50189" y="50189"/>
                  </a:cubicBezTo>
                  <a:cubicBezTo>
                    <a:pt x="82324" y="18053"/>
                    <a:pt x="125909" y="0"/>
                    <a:pt x="171355" y="0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606870" cy="445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4955089" y="8741362"/>
            <a:ext cx="2304211" cy="1545638"/>
            <a:chOff x="0" y="0"/>
            <a:chExt cx="606870" cy="40708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06870" cy="407082"/>
            </a:xfrm>
            <a:custGeom>
              <a:avLst/>
              <a:gdLst/>
              <a:ahLst/>
              <a:cxnLst/>
              <a:rect l="l" t="t" r="r" b="b"/>
              <a:pathLst>
                <a:path w="606870" h="407082">
                  <a:moveTo>
                    <a:pt x="171355" y="0"/>
                  </a:moveTo>
                  <a:lnTo>
                    <a:pt x="435515" y="0"/>
                  </a:lnTo>
                  <a:cubicBezTo>
                    <a:pt x="480961" y="0"/>
                    <a:pt x="524546" y="18053"/>
                    <a:pt x="556682" y="50189"/>
                  </a:cubicBezTo>
                  <a:cubicBezTo>
                    <a:pt x="588817" y="82324"/>
                    <a:pt x="606870" y="125909"/>
                    <a:pt x="606870" y="171355"/>
                  </a:cubicBezTo>
                  <a:lnTo>
                    <a:pt x="606870" y="235727"/>
                  </a:lnTo>
                  <a:cubicBezTo>
                    <a:pt x="606870" y="281173"/>
                    <a:pt x="588817" y="324758"/>
                    <a:pt x="556682" y="356893"/>
                  </a:cubicBezTo>
                  <a:cubicBezTo>
                    <a:pt x="524546" y="389028"/>
                    <a:pt x="480961" y="407082"/>
                    <a:pt x="435515" y="407082"/>
                  </a:cubicBezTo>
                  <a:lnTo>
                    <a:pt x="171355" y="407082"/>
                  </a:lnTo>
                  <a:cubicBezTo>
                    <a:pt x="125909" y="407082"/>
                    <a:pt x="82324" y="389028"/>
                    <a:pt x="50189" y="356893"/>
                  </a:cubicBezTo>
                  <a:cubicBezTo>
                    <a:pt x="18053" y="324758"/>
                    <a:pt x="0" y="281173"/>
                    <a:pt x="0" y="235727"/>
                  </a:cubicBezTo>
                  <a:lnTo>
                    <a:pt x="0" y="171355"/>
                  </a:lnTo>
                  <a:cubicBezTo>
                    <a:pt x="0" y="125909"/>
                    <a:pt x="18053" y="82324"/>
                    <a:pt x="50189" y="50189"/>
                  </a:cubicBezTo>
                  <a:cubicBezTo>
                    <a:pt x="82324" y="18053"/>
                    <a:pt x="125909" y="0"/>
                    <a:pt x="171355" y="0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606870" cy="445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955089" y="1515251"/>
            <a:ext cx="2304211" cy="1545638"/>
            <a:chOff x="0" y="0"/>
            <a:chExt cx="606870" cy="40708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06870" cy="407082"/>
            </a:xfrm>
            <a:custGeom>
              <a:avLst/>
              <a:gdLst/>
              <a:ahLst/>
              <a:cxnLst/>
              <a:rect l="l" t="t" r="r" b="b"/>
              <a:pathLst>
                <a:path w="606870" h="407082">
                  <a:moveTo>
                    <a:pt x="171355" y="0"/>
                  </a:moveTo>
                  <a:lnTo>
                    <a:pt x="435515" y="0"/>
                  </a:lnTo>
                  <a:cubicBezTo>
                    <a:pt x="480961" y="0"/>
                    <a:pt x="524546" y="18053"/>
                    <a:pt x="556682" y="50189"/>
                  </a:cubicBezTo>
                  <a:cubicBezTo>
                    <a:pt x="588817" y="82324"/>
                    <a:pt x="606870" y="125909"/>
                    <a:pt x="606870" y="171355"/>
                  </a:cubicBezTo>
                  <a:lnTo>
                    <a:pt x="606870" y="235727"/>
                  </a:lnTo>
                  <a:cubicBezTo>
                    <a:pt x="606870" y="281173"/>
                    <a:pt x="588817" y="324758"/>
                    <a:pt x="556682" y="356893"/>
                  </a:cubicBezTo>
                  <a:cubicBezTo>
                    <a:pt x="524546" y="389028"/>
                    <a:pt x="480961" y="407082"/>
                    <a:pt x="435515" y="407082"/>
                  </a:cubicBezTo>
                  <a:lnTo>
                    <a:pt x="171355" y="407082"/>
                  </a:lnTo>
                  <a:cubicBezTo>
                    <a:pt x="125909" y="407082"/>
                    <a:pt x="82324" y="389028"/>
                    <a:pt x="50189" y="356893"/>
                  </a:cubicBezTo>
                  <a:cubicBezTo>
                    <a:pt x="18053" y="324758"/>
                    <a:pt x="0" y="281173"/>
                    <a:pt x="0" y="235727"/>
                  </a:cubicBezTo>
                  <a:lnTo>
                    <a:pt x="0" y="171355"/>
                  </a:lnTo>
                  <a:cubicBezTo>
                    <a:pt x="0" y="125909"/>
                    <a:pt x="18053" y="82324"/>
                    <a:pt x="50189" y="50189"/>
                  </a:cubicBezTo>
                  <a:cubicBezTo>
                    <a:pt x="82324" y="18053"/>
                    <a:pt x="125909" y="0"/>
                    <a:pt x="171355" y="0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606870" cy="445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15621220" y="1648694"/>
            <a:ext cx="1051560" cy="1143000"/>
          </a:xfrm>
          <a:custGeom>
            <a:avLst/>
            <a:gdLst/>
            <a:ahLst/>
            <a:cxnLst/>
            <a:rect l="l" t="t" r="r" b="b"/>
            <a:pathLst>
              <a:path w="1051560" h="1143000">
                <a:moveTo>
                  <a:pt x="0" y="0"/>
                </a:moveTo>
                <a:lnTo>
                  <a:pt x="1051560" y="0"/>
                </a:lnTo>
                <a:lnTo>
                  <a:pt x="105156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5464403" y="3563735"/>
            <a:ext cx="1285583" cy="1143000"/>
          </a:xfrm>
          <a:custGeom>
            <a:avLst/>
            <a:gdLst/>
            <a:ahLst/>
            <a:cxnLst/>
            <a:rect l="l" t="t" r="r" b="b"/>
            <a:pathLst>
              <a:path w="1285583" h="1143000">
                <a:moveTo>
                  <a:pt x="0" y="0"/>
                </a:moveTo>
                <a:lnTo>
                  <a:pt x="1285583" y="0"/>
                </a:lnTo>
                <a:lnTo>
                  <a:pt x="1285583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5529780" y="890092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0"/>
                </a:moveTo>
                <a:lnTo>
                  <a:pt x="1143000" y="0"/>
                </a:lnTo>
                <a:lnTo>
                  <a:pt x="11430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r="-2226" b="-22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15429549" y="5257194"/>
            <a:ext cx="1336088" cy="1336088"/>
          </a:xfrm>
          <a:custGeom>
            <a:avLst/>
            <a:gdLst/>
            <a:ahLst/>
            <a:cxnLst/>
            <a:rect l="l" t="t" r="r" b="b"/>
            <a:pathLst>
              <a:path w="1336088" h="1336088">
                <a:moveTo>
                  <a:pt x="0" y="0"/>
                </a:moveTo>
                <a:lnTo>
                  <a:pt x="1336088" y="0"/>
                </a:lnTo>
                <a:lnTo>
                  <a:pt x="1336088" y="1336088"/>
                </a:lnTo>
                <a:lnTo>
                  <a:pt x="0" y="133608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15169425" y="6593282"/>
            <a:ext cx="1955151" cy="1955151"/>
          </a:xfrm>
          <a:custGeom>
            <a:avLst/>
            <a:gdLst/>
            <a:ahLst/>
            <a:cxnLst/>
            <a:rect l="l" t="t" r="r" b="b"/>
            <a:pathLst>
              <a:path w="1955151" h="1955151">
                <a:moveTo>
                  <a:pt x="0" y="0"/>
                </a:moveTo>
                <a:lnTo>
                  <a:pt x="1955151" y="0"/>
                </a:lnTo>
                <a:lnTo>
                  <a:pt x="1955151" y="1955150"/>
                </a:lnTo>
                <a:lnTo>
                  <a:pt x="0" y="195515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1755377" y="1975719"/>
            <a:ext cx="15162297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u="none" strike="noStrike">
                <a:solidFill>
                  <a:srgbClr val="000000"/>
                </a:solidFill>
                <a:latin typeface="Nunito Light"/>
              </a:rPr>
              <a:t>Nw.js and electron are technologies to create desktop apps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947271" y="3668400"/>
            <a:ext cx="10854708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Nunito Light"/>
              </a:rPr>
              <a:t>Angular and React are front-end development frameworks known for their component-based architecture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396152" y="5592498"/>
            <a:ext cx="795694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 Light"/>
              </a:rPr>
              <a:t>Webpack and Vite are both modern front-end build tools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89047" y="9437517"/>
            <a:ext cx="497115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 Light"/>
              </a:rPr>
              <a:t>TypeScript is superset of Javascript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150559" y="7348320"/>
            <a:ext cx="10448132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/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 Light"/>
              </a:rPr>
              <a:t>PostgreSQL and SQLite are both powerful database management systems</a:t>
            </a:r>
          </a:p>
        </p:txBody>
      </p:sp>
      <p:grpSp>
        <p:nvGrpSpPr>
          <p:cNvPr id="51" name="Group 30">
            <a:extLst>
              <a:ext uri="{FF2B5EF4-FFF2-40B4-BE49-F238E27FC236}">
                <a16:creationId xmlns:a16="http://schemas.microsoft.com/office/drawing/2014/main" id="{D251EFE6-7BAD-0612-1C4F-85982A9A7E35}"/>
              </a:ext>
            </a:extLst>
          </p:cNvPr>
          <p:cNvGrpSpPr/>
          <p:nvPr/>
        </p:nvGrpSpPr>
        <p:grpSpPr>
          <a:xfrm>
            <a:off x="0" y="-7126"/>
            <a:ext cx="18288000" cy="1276770"/>
            <a:chOff x="0" y="0"/>
            <a:chExt cx="4816593" cy="673869"/>
          </a:xfrm>
        </p:grpSpPr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FE949269-ED83-2739-AFDB-E4C792C9A86F}"/>
                </a:ext>
              </a:extLst>
            </p:cNvPr>
            <p:cNvSpPr/>
            <p:nvPr/>
          </p:nvSpPr>
          <p:spPr>
            <a:xfrm>
              <a:off x="0" y="0"/>
              <a:ext cx="4816592" cy="673869"/>
            </a:xfrm>
            <a:custGeom>
              <a:avLst/>
              <a:gdLst/>
              <a:ahLst/>
              <a:cxnLst/>
              <a:rect l="l" t="t" r="r" b="b"/>
              <a:pathLst>
                <a:path w="4816592" h="673869">
                  <a:moveTo>
                    <a:pt x="0" y="0"/>
                  </a:moveTo>
                  <a:lnTo>
                    <a:pt x="4816592" y="0"/>
                  </a:lnTo>
                  <a:lnTo>
                    <a:pt x="4816592" y="673869"/>
                  </a:lnTo>
                  <a:lnTo>
                    <a:pt x="0" y="673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32">
              <a:extLst>
                <a:ext uri="{FF2B5EF4-FFF2-40B4-BE49-F238E27FC236}">
                  <a16:creationId xmlns:a16="http://schemas.microsoft.com/office/drawing/2014/main" id="{B73D23F6-4575-9459-ECA1-1E4813776CD3}"/>
                </a:ext>
              </a:extLst>
            </p:cNvPr>
            <p:cNvSpPr txBox="1"/>
            <p:nvPr/>
          </p:nvSpPr>
          <p:spPr>
            <a:xfrm>
              <a:off x="0" y="-38100"/>
              <a:ext cx="4816593" cy="711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5396152" y="155941"/>
            <a:ext cx="7433469" cy="102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dirty="0">
                <a:solidFill>
                  <a:srgbClr val="FFFFFF"/>
                </a:solidFill>
                <a:latin typeface="Roboto Bold"/>
              </a:rPr>
              <a:t>Software</a:t>
            </a:r>
            <a:r>
              <a:rPr lang="en-US" sz="5999" dirty="0">
                <a:solidFill>
                  <a:srgbClr val="FFBF00"/>
                </a:solidFill>
                <a:latin typeface="Roboto Bold"/>
              </a:rPr>
              <a:t> Comparison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96473" y="4086340"/>
            <a:ext cx="3230798" cy="2114321"/>
            <a:chOff x="0" y="0"/>
            <a:chExt cx="850910" cy="5568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0910" cy="556858"/>
            </a:xfrm>
            <a:custGeom>
              <a:avLst/>
              <a:gdLst/>
              <a:ahLst/>
              <a:cxnLst/>
              <a:rect l="l" t="t" r="r" b="b"/>
              <a:pathLst>
                <a:path w="850910" h="556858">
                  <a:moveTo>
                    <a:pt x="122211" y="0"/>
                  </a:moveTo>
                  <a:lnTo>
                    <a:pt x="728699" y="0"/>
                  </a:lnTo>
                  <a:cubicBezTo>
                    <a:pt x="761111" y="0"/>
                    <a:pt x="792196" y="12876"/>
                    <a:pt x="815115" y="35795"/>
                  </a:cubicBezTo>
                  <a:cubicBezTo>
                    <a:pt x="838034" y="58714"/>
                    <a:pt x="850910" y="89798"/>
                    <a:pt x="850910" y="122211"/>
                  </a:cubicBezTo>
                  <a:lnTo>
                    <a:pt x="850910" y="434648"/>
                  </a:lnTo>
                  <a:cubicBezTo>
                    <a:pt x="850910" y="502143"/>
                    <a:pt x="796194" y="556858"/>
                    <a:pt x="728699" y="556858"/>
                  </a:cubicBezTo>
                  <a:lnTo>
                    <a:pt x="122211" y="556858"/>
                  </a:lnTo>
                  <a:cubicBezTo>
                    <a:pt x="54716" y="556858"/>
                    <a:pt x="0" y="502143"/>
                    <a:pt x="0" y="434648"/>
                  </a:cubicBezTo>
                  <a:lnTo>
                    <a:pt x="0" y="122211"/>
                  </a:lnTo>
                  <a:cubicBezTo>
                    <a:pt x="0" y="54716"/>
                    <a:pt x="54716" y="0"/>
                    <a:pt x="122211" y="0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50910" cy="594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17874" y="4086340"/>
            <a:ext cx="3230798" cy="2114321"/>
            <a:chOff x="0" y="0"/>
            <a:chExt cx="850910" cy="5568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0910" cy="556858"/>
            </a:xfrm>
            <a:custGeom>
              <a:avLst/>
              <a:gdLst/>
              <a:ahLst/>
              <a:cxnLst/>
              <a:rect l="l" t="t" r="r" b="b"/>
              <a:pathLst>
                <a:path w="850910" h="556858">
                  <a:moveTo>
                    <a:pt x="122211" y="0"/>
                  </a:moveTo>
                  <a:lnTo>
                    <a:pt x="728699" y="0"/>
                  </a:lnTo>
                  <a:cubicBezTo>
                    <a:pt x="761111" y="0"/>
                    <a:pt x="792196" y="12876"/>
                    <a:pt x="815115" y="35795"/>
                  </a:cubicBezTo>
                  <a:cubicBezTo>
                    <a:pt x="838034" y="58714"/>
                    <a:pt x="850910" y="89798"/>
                    <a:pt x="850910" y="122211"/>
                  </a:cubicBezTo>
                  <a:lnTo>
                    <a:pt x="850910" y="434648"/>
                  </a:lnTo>
                  <a:cubicBezTo>
                    <a:pt x="850910" y="502143"/>
                    <a:pt x="796194" y="556858"/>
                    <a:pt x="728699" y="556858"/>
                  </a:cubicBezTo>
                  <a:lnTo>
                    <a:pt x="122211" y="556858"/>
                  </a:lnTo>
                  <a:cubicBezTo>
                    <a:pt x="54716" y="556858"/>
                    <a:pt x="0" y="502143"/>
                    <a:pt x="0" y="434648"/>
                  </a:cubicBezTo>
                  <a:lnTo>
                    <a:pt x="0" y="122211"/>
                  </a:lnTo>
                  <a:cubicBezTo>
                    <a:pt x="0" y="54716"/>
                    <a:pt x="54716" y="0"/>
                    <a:pt x="122211" y="0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50910" cy="594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39275" y="4086340"/>
            <a:ext cx="3230798" cy="2114321"/>
            <a:chOff x="0" y="0"/>
            <a:chExt cx="850910" cy="5568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0910" cy="556858"/>
            </a:xfrm>
            <a:custGeom>
              <a:avLst/>
              <a:gdLst/>
              <a:ahLst/>
              <a:cxnLst/>
              <a:rect l="l" t="t" r="r" b="b"/>
              <a:pathLst>
                <a:path w="850910" h="556858">
                  <a:moveTo>
                    <a:pt x="122211" y="0"/>
                  </a:moveTo>
                  <a:lnTo>
                    <a:pt x="728699" y="0"/>
                  </a:lnTo>
                  <a:cubicBezTo>
                    <a:pt x="761111" y="0"/>
                    <a:pt x="792196" y="12876"/>
                    <a:pt x="815115" y="35795"/>
                  </a:cubicBezTo>
                  <a:cubicBezTo>
                    <a:pt x="838034" y="58714"/>
                    <a:pt x="850910" y="89798"/>
                    <a:pt x="850910" y="122211"/>
                  </a:cubicBezTo>
                  <a:lnTo>
                    <a:pt x="850910" y="434648"/>
                  </a:lnTo>
                  <a:cubicBezTo>
                    <a:pt x="850910" y="502143"/>
                    <a:pt x="796194" y="556858"/>
                    <a:pt x="728699" y="556858"/>
                  </a:cubicBezTo>
                  <a:lnTo>
                    <a:pt x="122211" y="556858"/>
                  </a:lnTo>
                  <a:cubicBezTo>
                    <a:pt x="54716" y="556858"/>
                    <a:pt x="0" y="502143"/>
                    <a:pt x="0" y="434648"/>
                  </a:cubicBezTo>
                  <a:lnTo>
                    <a:pt x="0" y="122211"/>
                  </a:lnTo>
                  <a:cubicBezTo>
                    <a:pt x="0" y="54716"/>
                    <a:pt x="54716" y="0"/>
                    <a:pt x="122211" y="0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50910" cy="594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165373" y="4086340"/>
            <a:ext cx="3230798" cy="2114321"/>
            <a:chOff x="0" y="0"/>
            <a:chExt cx="850910" cy="5568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0910" cy="556858"/>
            </a:xfrm>
            <a:custGeom>
              <a:avLst/>
              <a:gdLst/>
              <a:ahLst/>
              <a:cxnLst/>
              <a:rect l="l" t="t" r="r" b="b"/>
              <a:pathLst>
                <a:path w="850910" h="556858">
                  <a:moveTo>
                    <a:pt x="122211" y="0"/>
                  </a:moveTo>
                  <a:lnTo>
                    <a:pt x="728699" y="0"/>
                  </a:lnTo>
                  <a:cubicBezTo>
                    <a:pt x="761111" y="0"/>
                    <a:pt x="792196" y="12876"/>
                    <a:pt x="815115" y="35795"/>
                  </a:cubicBezTo>
                  <a:cubicBezTo>
                    <a:pt x="838034" y="58714"/>
                    <a:pt x="850910" y="89798"/>
                    <a:pt x="850910" y="122211"/>
                  </a:cubicBezTo>
                  <a:lnTo>
                    <a:pt x="850910" y="434648"/>
                  </a:lnTo>
                  <a:cubicBezTo>
                    <a:pt x="850910" y="502143"/>
                    <a:pt x="796194" y="556858"/>
                    <a:pt x="728699" y="556858"/>
                  </a:cubicBezTo>
                  <a:lnTo>
                    <a:pt x="122211" y="556858"/>
                  </a:lnTo>
                  <a:cubicBezTo>
                    <a:pt x="54716" y="556858"/>
                    <a:pt x="0" y="502143"/>
                    <a:pt x="0" y="434648"/>
                  </a:cubicBezTo>
                  <a:lnTo>
                    <a:pt x="0" y="122211"/>
                  </a:lnTo>
                  <a:cubicBezTo>
                    <a:pt x="0" y="54716"/>
                    <a:pt x="54716" y="0"/>
                    <a:pt x="122211" y="0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50910" cy="594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611872" y="7090947"/>
            <a:ext cx="3230798" cy="2114321"/>
            <a:chOff x="0" y="0"/>
            <a:chExt cx="850910" cy="55685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0910" cy="556858"/>
            </a:xfrm>
            <a:custGeom>
              <a:avLst/>
              <a:gdLst/>
              <a:ahLst/>
              <a:cxnLst/>
              <a:rect l="l" t="t" r="r" b="b"/>
              <a:pathLst>
                <a:path w="850910" h="556858">
                  <a:moveTo>
                    <a:pt x="122211" y="0"/>
                  </a:moveTo>
                  <a:lnTo>
                    <a:pt x="728699" y="0"/>
                  </a:lnTo>
                  <a:cubicBezTo>
                    <a:pt x="761111" y="0"/>
                    <a:pt x="792196" y="12876"/>
                    <a:pt x="815115" y="35795"/>
                  </a:cubicBezTo>
                  <a:cubicBezTo>
                    <a:pt x="838034" y="58714"/>
                    <a:pt x="850910" y="89798"/>
                    <a:pt x="850910" y="122211"/>
                  </a:cubicBezTo>
                  <a:lnTo>
                    <a:pt x="850910" y="434648"/>
                  </a:lnTo>
                  <a:cubicBezTo>
                    <a:pt x="850910" y="502143"/>
                    <a:pt x="796194" y="556858"/>
                    <a:pt x="728699" y="556858"/>
                  </a:cubicBezTo>
                  <a:lnTo>
                    <a:pt x="122211" y="556858"/>
                  </a:lnTo>
                  <a:cubicBezTo>
                    <a:pt x="54716" y="556858"/>
                    <a:pt x="0" y="502143"/>
                    <a:pt x="0" y="434648"/>
                  </a:cubicBezTo>
                  <a:lnTo>
                    <a:pt x="0" y="122211"/>
                  </a:lnTo>
                  <a:cubicBezTo>
                    <a:pt x="0" y="54716"/>
                    <a:pt x="54716" y="0"/>
                    <a:pt x="122211" y="0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50910" cy="594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528536" y="7090947"/>
            <a:ext cx="3230798" cy="2114321"/>
            <a:chOff x="0" y="0"/>
            <a:chExt cx="850910" cy="5568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0910" cy="556858"/>
            </a:xfrm>
            <a:custGeom>
              <a:avLst/>
              <a:gdLst/>
              <a:ahLst/>
              <a:cxnLst/>
              <a:rect l="l" t="t" r="r" b="b"/>
              <a:pathLst>
                <a:path w="850910" h="556858">
                  <a:moveTo>
                    <a:pt x="122211" y="0"/>
                  </a:moveTo>
                  <a:lnTo>
                    <a:pt x="728699" y="0"/>
                  </a:lnTo>
                  <a:cubicBezTo>
                    <a:pt x="761111" y="0"/>
                    <a:pt x="792196" y="12876"/>
                    <a:pt x="815115" y="35795"/>
                  </a:cubicBezTo>
                  <a:cubicBezTo>
                    <a:pt x="838034" y="58714"/>
                    <a:pt x="850910" y="89798"/>
                    <a:pt x="850910" y="122211"/>
                  </a:cubicBezTo>
                  <a:lnTo>
                    <a:pt x="850910" y="434648"/>
                  </a:lnTo>
                  <a:cubicBezTo>
                    <a:pt x="850910" y="502143"/>
                    <a:pt x="796194" y="556858"/>
                    <a:pt x="728699" y="556858"/>
                  </a:cubicBezTo>
                  <a:lnTo>
                    <a:pt x="122211" y="556858"/>
                  </a:lnTo>
                  <a:cubicBezTo>
                    <a:pt x="54716" y="556858"/>
                    <a:pt x="0" y="502143"/>
                    <a:pt x="0" y="434648"/>
                  </a:cubicBezTo>
                  <a:lnTo>
                    <a:pt x="0" y="122211"/>
                  </a:lnTo>
                  <a:cubicBezTo>
                    <a:pt x="0" y="54716"/>
                    <a:pt x="54716" y="0"/>
                    <a:pt x="122211" y="0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50910" cy="594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445199" y="7090947"/>
            <a:ext cx="3230798" cy="2114321"/>
            <a:chOff x="0" y="0"/>
            <a:chExt cx="850910" cy="5568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0910" cy="556858"/>
            </a:xfrm>
            <a:custGeom>
              <a:avLst/>
              <a:gdLst/>
              <a:ahLst/>
              <a:cxnLst/>
              <a:rect l="l" t="t" r="r" b="b"/>
              <a:pathLst>
                <a:path w="850910" h="556858">
                  <a:moveTo>
                    <a:pt x="122211" y="0"/>
                  </a:moveTo>
                  <a:lnTo>
                    <a:pt x="728699" y="0"/>
                  </a:lnTo>
                  <a:cubicBezTo>
                    <a:pt x="761111" y="0"/>
                    <a:pt x="792196" y="12876"/>
                    <a:pt x="815115" y="35795"/>
                  </a:cubicBezTo>
                  <a:cubicBezTo>
                    <a:pt x="838034" y="58714"/>
                    <a:pt x="850910" y="89798"/>
                    <a:pt x="850910" y="122211"/>
                  </a:cubicBezTo>
                  <a:lnTo>
                    <a:pt x="850910" y="434648"/>
                  </a:lnTo>
                  <a:cubicBezTo>
                    <a:pt x="850910" y="502143"/>
                    <a:pt x="796194" y="556858"/>
                    <a:pt x="728699" y="556858"/>
                  </a:cubicBezTo>
                  <a:lnTo>
                    <a:pt x="122211" y="556858"/>
                  </a:lnTo>
                  <a:cubicBezTo>
                    <a:pt x="54716" y="556858"/>
                    <a:pt x="0" y="502143"/>
                    <a:pt x="0" y="434648"/>
                  </a:cubicBezTo>
                  <a:lnTo>
                    <a:pt x="0" y="122211"/>
                  </a:lnTo>
                  <a:cubicBezTo>
                    <a:pt x="0" y="54716"/>
                    <a:pt x="54716" y="0"/>
                    <a:pt x="122211" y="0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50910" cy="594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665619" y="4197247"/>
            <a:ext cx="1892506" cy="1892506"/>
          </a:xfrm>
          <a:custGeom>
            <a:avLst/>
            <a:gdLst/>
            <a:ahLst/>
            <a:cxnLst/>
            <a:rect l="l" t="t" r="r" b="b"/>
            <a:pathLst>
              <a:path w="1892506" h="1892506">
                <a:moveTo>
                  <a:pt x="0" y="0"/>
                </a:moveTo>
                <a:lnTo>
                  <a:pt x="1892506" y="0"/>
                </a:lnTo>
                <a:lnTo>
                  <a:pt x="1892506" y="1892506"/>
                </a:lnTo>
                <a:lnTo>
                  <a:pt x="0" y="1892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5988660" y="4336732"/>
            <a:ext cx="2689227" cy="1613536"/>
          </a:xfrm>
          <a:custGeom>
            <a:avLst/>
            <a:gdLst/>
            <a:ahLst/>
            <a:cxnLst/>
            <a:rect l="l" t="t" r="r" b="b"/>
            <a:pathLst>
              <a:path w="2689227" h="1613536">
                <a:moveTo>
                  <a:pt x="0" y="0"/>
                </a:moveTo>
                <a:lnTo>
                  <a:pt x="2689227" y="0"/>
                </a:lnTo>
                <a:lnTo>
                  <a:pt x="2689227" y="1613536"/>
                </a:lnTo>
                <a:lnTo>
                  <a:pt x="0" y="1613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0054061" y="4142887"/>
            <a:ext cx="2001227" cy="2001227"/>
          </a:xfrm>
          <a:custGeom>
            <a:avLst/>
            <a:gdLst/>
            <a:ahLst/>
            <a:cxnLst/>
            <a:rect l="l" t="t" r="r" b="b"/>
            <a:pathLst>
              <a:path w="2001227" h="2001227">
                <a:moveTo>
                  <a:pt x="0" y="0"/>
                </a:moveTo>
                <a:lnTo>
                  <a:pt x="2001227" y="0"/>
                </a:lnTo>
                <a:lnTo>
                  <a:pt x="2001227" y="2001226"/>
                </a:lnTo>
                <a:lnTo>
                  <a:pt x="0" y="20012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3829456" y="4142887"/>
            <a:ext cx="1902632" cy="1813446"/>
          </a:xfrm>
          <a:custGeom>
            <a:avLst/>
            <a:gdLst/>
            <a:ahLst/>
            <a:cxnLst/>
            <a:rect l="l" t="t" r="r" b="b"/>
            <a:pathLst>
              <a:path w="1902632" h="1813446">
                <a:moveTo>
                  <a:pt x="0" y="0"/>
                </a:moveTo>
                <a:lnTo>
                  <a:pt x="1902632" y="0"/>
                </a:lnTo>
                <a:lnTo>
                  <a:pt x="1902632" y="1813446"/>
                </a:lnTo>
                <a:lnTo>
                  <a:pt x="0" y="18134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4395197" y="7316033"/>
            <a:ext cx="1664149" cy="1664149"/>
          </a:xfrm>
          <a:custGeom>
            <a:avLst/>
            <a:gdLst/>
            <a:ahLst/>
            <a:cxnLst/>
            <a:rect l="l" t="t" r="r" b="b"/>
            <a:pathLst>
              <a:path w="1664149" h="1664149">
                <a:moveTo>
                  <a:pt x="0" y="0"/>
                </a:moveTo>
                <a:lnTo>
                  <a:pt x="1664149" y="0"/>
                </a:lnTo>
                <a:lnTo>
                  <a:pt x="1664149" y="1664150"/>
                </a:lnTo>
                <a:lnTo>
                  <a:pt x="0" y="1664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8096906" y="7111081"/>
            <a:ext cx="2094187" cy="2094187"/>
          </a:xfrm>
          <a:custGeom>
            <a:avLst/>
            <a:gdLst/>
            <a:ahLst/>
            <a:cxnLst/>
            <a:rect l="l" t="t" r="r" b="b"/>
            <a:pathLst>
              <a:path w="2094187" h="2094187">
                <a:moveTo>
                  <a:pt x="0" y="0"/>
                </a:moveTo>
                <a:lnTo>
                  <a:pt x="2094188" y="0"/>
                </a:lnTo>
                <a:lnTo>
                  <a:pt x="2094188" y="2094187"/>
                </a:lnTo>
                <a:lnTo>
                  <a:pt x="0" y="20941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2115981" y="7203490"/>
            <a:ext cx="1889235" cy="1889235"/>
          </a:xfrm>
          <a:custGeom>
            <a:avLst/>
            <a:gdLst/>
            <a:ahLst/>
            <a:cxnLst/>
            <a:rect l="l" t="t" r="r" b="b"/>
            <a:pathLst>
              <a:path w="1889235" h="1889235">
                <a:moveTo>
                  <a:pt x="0" y="0"/>
                </a:moveTo>
                <a:lnTo>
                  <a:pt x="1889235" y="0"/>
                </a:lnTo>
                <a:lnTo>
                  <a:pt x="1889235" y="1889235"/>
                </a:lnTo>
                <a:lnTo>
                  <a:pt x="0" y="18892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0" y="0"/>
            <a:ext cx="18288000" cy="2558595"/>
            <a:chOff x="0" y="0"/>
            <a:chExt cx="4816593" cy="67386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16592" cy="673869"/>
            </a:xfrm>
            <a:custGeom>
              <a:avLst/>
              <a:gdLst/>
              <a:ahLst/>
              <a:cxnLst/>
              <a:rect l="l" t="t" r="r" b="b"/>
              <a:pathLst>
                <a:path w="4816592" h="673869">
                  <a:moveTo>
                    <a:pt x="0" y="0"/>
                  </a:moveTo>
                  <a:lnTo>
                    <a:pt x="4816592" y="0"/>
                  </a:lnTo>
                  <a:lnTo>
                    <a:pt x="4816592" y="673869"/>
                  </a:lnTo>
                  <a:lnTo>
                    <a:pt x="0" y="673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4816593" cy="711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5692279" y="717701"/>
            <a:ext cx="749399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Roboto Bold"/>
              </a:rPr>
              <a:t>Other Softwares </a:t>
            </a:r>
            <a:r>
              <a:rPr lang="en-US" sz="6000">
                <a:solidFill>
                  <a:srgbClr val="FFBF00"/>
                </a:solidFill>
                <a:latin typeface="Roboto Bold"/>
              </a:rPr>
              <a:t>Used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68563" y="6311485"/>
            <a:ext cx="1022437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000000"/>
                </a:solidFill>
                <a:latin typeface="Nunito Light"/>
              </a:rPr>
              <a:t>Prisma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532578" y="6283227"/>
            <a:ext cx="1601391" cy="37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Nunito Light"/>
              </a:rPr>
              <a:t>Tailwind css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80351" y="6311485"/>
            <a:ext cx="1874937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000000"/>
                </a:solidFill>
                <a:latin typeface="Nunito Light"/>
              </a:rPr>
              <a:t>Visual Studio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929426" y="6239577"/>
            <a:ext cx="1702693" cy="37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Nunito Light"/>
              </a:rPr>
              <a:t>GitHub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395197" y="9413223"/>
            <a:ext cx="1702693" cy="37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Nunito Light"/>
              </a:rPr>
              <a:t>Draw.io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466519" y="9413223"/>
            <a:ext cx="1354832" cy="37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Nunito Light"/>
              </a:rPr>
              <a:t>Ms Project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924371" y="9413223"/>
            <a:ext cx="639229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000000"/>
                </a:solidFill>
                <a:latin typeface="Nunito Light"/>
              </a:rPr>
              <a:t>Jest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58595"/>
            <a:chOff x="0" y="0"/>
            <a:chExt cx="4816593" cy="6738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3869"/>
            </a:xfrm>
            <a:custGeom>
              <a:avLst/>
              <a:gdLst/>
              <a:ahLst/>
              <a:cxnLst/>
              <a:rect l="l" t="t" r="r" b="b"/>
              <a:pathLst>
                <a:path w="4816592" h="673869">
                  <a:moveTo>
                    <a:pt x="0" y="0"/>
                  </a:moveTo>
                  <a:lnTo>
                    <a:pt x="4816592" y="0"/>
                  </a:lnTo>
                  <a:lnTo>
                    <a:pt x="4816592" y="673869"/>
                  </a:lnTo>
                  <a:lnTo>
                    <a:pt x="0" y="673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1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175" y="3905250"/>
            <a:ext cx="8033098" cy="3941417"/>
            <a:chOff x="0" y="0"/>
            <a:chExt cx="2115713" cy="10380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15713" cy="1038069"/>
            </a:xfrm>
            <a:custGeom>
              <a:avLst/>
              <a:gdLst/>
              <a:ahLst/>
              <a:cxnLst/>
              <a:rect l="l" t="t" r="r" b="b"/>
              <a:pathLst>
                <a:path w="2115713" h="1038069">
                  <a:moveTo>
                    <a:pt x="49151" y="0"/>
                  </a:moveTo>
                  <a:lnTo>
                    <a:pt x="2066561" y="0"/>
                  </a:lnTo>
                  <a:cubicBezTo>
                    <a:pt x="2093707" y="0"/>
                    <a:pt x="2115713" y="22006"/>
                    <a:pt x="2115713" y="49151"/>
                  </a:cubicBezTo>
                  <a:lnTo>
                    <a:pt x="2115713" y="988917"/>
                  </a:lnTo>
                  <a:cubicBezTo>
                    <a:pt x="2115713" y="1016063"/>
                    <a:pt x="2093707" y="1038069"/>
                    <a:pt x="2066561" y="1038069"/>
                  </a:cubicBezTo>
                  <a:lnTo>
                    <a:pt x="49151" y="1038069"/>
                  </a:lnTo>
                  <a:cubicBezTo>
                    <a:pt x="22006" y="1038069"/>
                    <a:pt x="0" y="1016063"/>
                    <a:pt x="0" y="988917"/>
                  </a:cubicBezTo>
                  <a:lnTo>
                    <a:pt x="0" y="49151"/>
                  </a:lnTo>
                  <a:cubicBezTo>
                    <a:pt x="0" y="22006"/>
                    <a:pt x="22006" y="0"/>
                    <a:pt x="49151" y="0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15713" cy="1076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96135" y="688747"/>
            <a:ext cx="869573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Roboto Bold"/>
              </a:rPr>
              <a:t>Challenges and </a:t>
            </a:r>
            <a:r>
              <a:rPr lang="en-US" sz="6000">
                <a:solidFill>
                  <a:srgbClr val="FFBF00"/>
                </a:solidFill>
                <a:latin typeface="Roboto Bold"/>
              </a:rPr>
              <a:t>Solutions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8448" y="4429125"/>
            <a:ext cx="8253977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oboto"/>
              </a:rPr>
              <a:t>Creating a Unique User interface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Robo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oboto"/>
              </a:rPr>
              <a:t>Selecting right tools and technologies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Robo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oboto"/>
              </a:rPr>
              <a:t> Dealing with new tools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Roboto"/>
            </a:endParaRPr>
          </a:p>
          <a:p>
            <a:pPr marL="539749" lvl="1" indent="-269875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oboto"/>
              </a:rPr>
              <a:t>Linking Front-end with Back-end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25136" y="2738942"/>
            <a:ext cx="439087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Nunito Bold"/>
              </a:rPr>
              <a:t>Challenges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97779" y="2738942"/>
            <a:ext cx="278963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Nunito Bold"/>
              </a:rPr>
              <a:t>Solutions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38587" y="3905250"/>
            <a:ext cx="8033098" cy="3941417"/>
            <a:chOff x="0" y="0"/>
            <a:chExt cx="2115713" cy="10380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15713" cy="1038069"/>
            </a:xfrm>
            <a:custGeom>
              <a:avLst/>
              <a:gdLst/>
              <a:ahLst/>
              <a:cxnLst/>
              <a:rect l="l" t="t" r="r" b="b"/>
              <a:pathLst>
                <a:path w="2115713" h="1038069">
                  <a:moveTo>
                    <a:pt x="49151" y="0"/>
                  </a:moveTo>
                  <a:lnTo>
                    <a:pt x="2066561" y="0"/>
                  </a:lnTo>
                  <a:cubicBezTo>
                    <a:pt x="2093707" y="0"/>
                    <a:pt x="2115713" y="22006"/>
                    <a:pt x="2115713" y="49151"/>
                  </a:cubicBezTo>
                  <a:lnTo>
                    <a:pt x="2115713" y="988917"/>
                  </a:lnTo>
                  <a:cubicBezTo>
                    <a:pt x="2115713" y="1016063"/>
                    <a:pt x="2093707" y="1038069"/>
                    <a:pt x="2066561" y="1038069"/>
                  </a:cubicBezTo>
                  <a:lnTo>
                    <a:pt x="49151" y="1038069"/>
                  </a:lnTo>
                  <a:cubicBezTo>
                    <a:pt x="22006" y="1038069"/>
                    <a:pt x="0" y="1016063"/>
                    <a:pt x="0" y="988917"/>
                  </a:cubicBezTo>
                  <a:lnTo>
                    <a:pt x="0" y="49151"/>
                  </a:lnTo>
                  <a:cubicBezTo>
                    <a:pt x="0" y="22006"/>
                    <a:pt x="22006" y="0"/>
                    <a:pt x="49151" y="0"/>
                  </a:cubicBez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15713" cy="1076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473273" y="4429125"/>
            <a:ext cx="7838646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oboto"/>
              </a:rPr>
              <a:t>Studied design principles that most users like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oboto"/>
              </a:rPr>
              <a:t> 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oboto"/>
              </a:rPr>
              <a:t>Read documents, online resources and watching tutorials to master new tools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Roboto"/>
            </a:endParaRPr>
          </a:p>
          <a:p>
            <a:pPr marL="539749" lvl="1" indent="-269875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oboto"/>
              </a:rPr>
              <a:t>  Trial and errors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98301"/>
            <a:chOff x="0" y="0"/>
            <a:chExt cx="4816593" cy="3682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8277"/>
            </a:xfrm>
            <a:custGeom>
              <a:avLst/>
              <a:gdLst/>
              <a:ahLst/>
              <a:cxnLst/>
              <a:rect l="l" t="t" r="r" b="b"/>
              <a:pathLst>
                <a:path w="4816592" h="368277">
                  <a:moveTo>
                    <a:pt x="0" y="0"/>
                  </a:moveTo>
                  <a:lnTo>
                    <a:pt x="4816592" y="0"/>
                  </a:lnTo>
                  <a:lnTo>
                    <a:pt x="4816592" y="368277"/>
                  </a:lnTo>
                  <a:lnTo>
                    <a:pt x="0" y="3682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06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398301"/>
            <a:ext cx="18288000" cy="0"/>
          </a:xfrm>
          <a:prstGeom prst="line">
            <a:avLst/>
          </a:prstGeom>
          <a:ln w="47625" cap="flat">
            <a:solidFill>
              <a:srgbClr val="FFBF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979264" y="1484904"/>
            <a:ext cx="10432113" cy="8802096"/>
            <a:chOff x="0" y="0"/>
            <a:chExt cx="13909485" cy="117361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09485" cy="11736128"/>
            </a:xfrm>
            <a:custGeom>
              <a:avLst/>
              <a:gdLst/>
              <a:ahLst/>
              <a:cxnLst/>
              <a:rect l="l" t="t" r="r" b="b"/>
              <a:pathLst>
                <a:path w="13909485" h="11736128">
                  <a:moveTo>
                    <a:pt x="0" y="0"/>
                  </a:moveTo>
                  <a:lnTo>
                    <a:pt x="13909485" y="0"/>
                  </a:lnTo>
                  <a:lnTo>
                    <a:pt x="13909485" y="11736128"/>
                  </a:lnTo>
                  <a:lnTo>
                    <a:pt x="0" y="11736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69649" y="487332"/>
              <a:ext cx="13036748" cy="7246770"/>
            </a:xfrm>
            <a:custGeom>
              <a:avLst/>
              <a:gdLst/>
              <a:ahLst/>
              <a:cxnLst/>
              <a:rect l="l" t="t" r="r" b="b"/>
              <a:pathLst>
                <a:path w="13036748" h="7246770">
                  <a:moveTo>
                    <a:pt x="0" y="0"/>
                  </a:moveTo>
                  <a:lnTo>
                    <a:pt x="13036747" y="0"/>
                  </a:lnTo>
                  <a:lnTo>
                    <a:pt x="13036747" y="7246770"/>
                  </a:lnTo>
                  <a:lnTo>
                    <a:pt x="0" y="7246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87" t="-9074" r="-840" b="-153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329259" y="238126"/>
            <a:ext cx="6738084" cy="79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Roboto Bold"/>
              </a:rPr>
              <a:t>06 PoC Demo And </a:t>
            </a:r>
            <a:r>
              <a:rPr lang="en-US" sz="4500">
                <a:solidFill>
                  <a:srgbClr val="FFBF00"/>
                </a:solidFill>
                <a:latin typeface="Roboto Bold"/>
              </a:rPr>
              <a:t>Video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945072"/>
            <a:chOff x="0" y="0"/>
            <a:chExt cx="4816593" cy="1829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29155"/>
            </a:xfrm>
            <a:custGeom>
              <a:avLst/>
              <a:gdLst/>
              <a:ahLst/>
              <a:cxnLst/>
              <a:rect l="l" t="t" r="r" b="b"/>
              <a:pathLst>
                <a:path w="4816592" h="1829155">
                  <a:moveTo>
                    <a:pt x="0" y="0"/>
                  </a:moveTo>
                  <a:lnTo>
                    <a:pt x="4816592" y="0"/>
                  </a:lnTo>
                  <a:lnTo>
                    <a:pt x="4816592" y="1829155"/>
                  </a:lnTo>
                  <a:lnTo>
                    <a:pt x="0" y="18291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8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77480" y="6330356"/>
            <a:ext cx="7610520" cy="3956644"/>
            <a:chOff x="0" y="0"/>
            <a:chExt cx="2004417" cy="10420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4417" cy="1042079"/>
            </a:xfrm>
            <a:custGeom>
              <a:avLst/>
              <a:gdLst/>
              <a:ahLst/>
              <a:cxnLst/>
              <a:rect l="l" t="t" r="r" b="b"/>
              <a:pathLst>
                <a:path w="2004417" h="1042079">
                  <a:moveTo>
                    <a:pt x="0" y="0"/>
                  </a:moveTo>
                  <a:lnTo>
                    <a:pt x="2004417" y="0"/>
                  </a:lnTo>
                  <a:lnTo>
                    <a:pt x="2004417" y="1042079"/>
                  </a:lnTo>
                  <a:lnTo>
                    <a:pt x="0" y="1042079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04417" cy="1080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296926" y="7631926"/>
            <a:ext cx="2400273" cy="1286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7"/>
              </a:lnSpc>
            </a:pPr>
            <a:r>
              <a:rPr lang="en-US" sz="3712" dirty="0">
                <a:solidFill>
                  <a:srgbClr val="000000"/>
                </a:solidFill>
                <a:latin typeface="Roboto Bold"/>
              </a:rPr>
              <a:t>07</a:t>
            </a:r>
          </a:p>
          <a:p>
            <a:pPr algn="ctr">
              <a:lnSpc>
                <a:spcPts val="5197"/>
              </a:lnSpc>
            </a:pPr>
            <a:r>
              <a:rPr lang="en-US" sz="3712" dirty="0">
                <a:solidFill>
                  <a:srgbClr val="000000"/>
                </a:solidFill>
                <a:latin typeface="Roboto 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91419" y="3339186"/>
            <a:ext cx="907865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Roboto Bold"/>
              </a:rPr>
              <a:t>Thank You For Listening!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4310736"/>
            <a:ext cx="1828800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BF00"/>
                </a:solidFill>
                <a:latin typeface="Open Sans Light"/>
              </a:rPr>
              <a:t>Do you have any question 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11799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386" y="2811799"/>
            <a:ext cx="5526433" cy="7475201"/>
            <a:chOff x="0" y="0"/>
            <a:chExt cx="1455521" cy="19687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55521" cy="1968777"/>
            </a:xfrm>
            <a:custGeom>
              <a:avLst/>
              <a:gdLst/>
              <a:ahLst/>
              <a:cxnLst/>
              <a:rect l="l" t="t" r="r" b="b"/>
              <a:pathLst>
                <a:path w="1455521" h="1968777">
                  <a:moveTo>
                    <a:pt x="0" y="0"/>
                  </a:moveTo>
                  <a:lnTo>
                    <a:pt x="1455521" y="0"/>
                  </a:lnTo>
                  <a:lnTo>
                    <a:pt x="1455521" y="1968777"/>
                  </a:lnTo>
                  <a:lnTo>
                    <a:pt x="0" y="1968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55521" cy="2006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80091" y="2811799"/>
            <a:ext cx="5526433" cy="7475201"/>
            <a:chOff x="0" y="0"/>
            <a:chExt cx="1455521" cy="19687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55521" cy="1968777"/>
            </a:xfrm>
            <a:custGeom>
              <a:avLst/>
              <a:gdLst/>
              <a:ahLst/>
              <a:cxnLst/>
              <a:rect l="l" t="t" r="r" b="b"/>
              <a:pathLst>
                <a:path w="1455521" h="1968777">
                  <a:moveTo>
                    <a:pt x="0" y="0"/>
                  </a:moveTo>
                  <a:lnTo>
                    <a:pt x="1455521" y="0"/>
                  </a:lnTo>
                  <a:lnTo>
                    <a:pt x="1455521" y="1968777"/>
                  </a:lnTo>
                  <a:lnTo>
                    <a:pt x="0" y="1968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55521" cy="2006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61567" y="2811799"/>
            <a:ext cx="5526433" cy="7475201"/>
            <a:chOff x="0" y="0"/>
            <a:chExt cx="1455521" cy="19687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55521" cy="1968777"/>
            </a:xfrm>
            <a:custGeom>
              <a:avLst/>
              <a:gdLst/>
              <a:ahLst/>
              <a:cxnLst/>
              <a:rect l="l" t="t" r="r" b="b"/>
              <a:pathLst>
                <a:path w="1455521" h="1968777">
                  <a:moveTo>
                    <a:pt x="0" y="0"/>
                  </a:moveTo>
                  <a:lnTo>
                    <a:pt x="1455521" y="0"/>
                  </a:lnTo>
                  <a:lnTo>
                    <a:pt x="1455521" y="1968777"/>
                  </a:lnTo>
                  <a:lnTo>
                    <a:pt x="0" y="1968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455521" cy="2006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525047" y="5468474"/>
            <a:ext cx="855043" cy="981640"/>
            <a:chOff x="0" y="0"/>
            <a:chExt cx="707977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07977" cy="812800"/>
            </a:xfrm>
            <a:custGeom>
              <a:avLst/>
              <a:gdLst/>
              <a:ahLst/>
              <a:cxnLst/>
              <a:rect l="l" t="t" r="r" b="b"/>
              <a:pathLst>
                <a:path w="707977" h="812800">
                  <a:moveTo>
                    <a:pt x="707977" y="406400"/>
                  </a:moveTo>
                  <a:lnTo>
                    <a:pt x="301577" y="0"/>
                  </a:lnTo>
                  <a:lnTo>
                    <a:pt x="30157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301577" y="609600"/>
                  </a:lnTo>
                  <a:lnTo>
                    <a:pt x="301577" y="812800"/>
                  </a:lnTo>
                  <a:lnTo>
                    <a:pt x="707977" y="40640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65100"/>
              <a:ext cx="60637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906524" y="5468474"/>
            <a:ext cx="855043" cy="981640"/>
            <a:chOff x="0" y="0"/>
            <a:chExt cx="707977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7977" cy="812800"/>
            </a:xfrm>
            <a:custGeom>
              <a:avLst/>
              <a:gdLst/>
              <a:ahLst/>
              <a:cxnLst/>
              <a:rect l="l" t="t" r="r" b="b"/>
              <a:pathLst>
                <a:path w="707977" h="812800">
                  <a:moveTo>
                    <a:pt x="707977" y="406400"/>
                  </a:moveTo>
                  <a:lnTo>
                    <a:pt x="301577" y="0"/>
                  </a:lnTo>
                  <a:lnTo>
                    <a:pt x="30157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301577" y="609600"/>
                  </a:lnTo>
                  <a:lnTo>
                    <a:pt x="301577" y="812800"/>
                  </a:lnTo>
                  <a:lnTo>
                    <a:pt x="707977" y="40640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65100"/>
              <a:ext cx="60637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625251" y="311545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4096720" y="802640"/>
            <a:ext cx="10094560" cy="1543051"/>
            <a:chOff x="0" y="0"/>
            <a:chExt cx="13459413" cy="205740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66675"/>
              <a:ext cx="13459413" cy="1273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99"/>
                </a:lnSpc>
              </a:pPr>
              <a:r>
                <a:rPr lang="en-US" sz="5999" spc="179">
                  <a:solidFill>
                    <a:srgbClr val="FFFFFF"/>
                  </a:solidFill>
                  <a:latin typeface="Roboto Bold"/>
                </a:rPr>
                <a:t>Problem</a:t>
              </a:r>
              <a:r>
                <a:rPr lang="en-US" sz="5999" spc="179">
                  <a:solidFill>
                    <a:srgbClr val="3EDAD8"/>
                  </a:solidFill>
                  <a:latin typeface="Roboto Bold"/>
                </a:rPr>
                <a:t> </a:t>
              </a:r>
              <a:r>
                <a:rPr lang="en-US" sz="5999" spc="179">
                  <a:solidFill>
                    <a:srgbClr val="FFBF00"/>
                  </a:solidFill>
                  <a:latin typeface="Roboto Bold"/>
                </a:rPr>
                <a:t>Statement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412876"/>
              <a:ext cx="13459413" cy="64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spc="149">
                  <a:solidFill>
                    <a:srgbClr val="FFFFFF"/>
                  </a:solidFill>
                  <a:latin typeface="Nunito"/>
                </a:rPr>
                <a:t>Framing The Issue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75476" y="3919074"/>
            <a:ext cx="4774590" cy="348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Skyrocket of Data breaches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uni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No Obvious Solution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uni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Involves Multiple Disciplines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uni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Conflicting Technical Issues Tradeoffs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0101" y="3058412"/>
            <a:ext cx="370696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boto Bold"/>
              </a:rPr>
              <a:t>Issue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56953" y="3919074"/>
            <a:ext cx="4774590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User Education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uni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User Trust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uni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User Experience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uni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Adoption and Advertising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15162" y="3058412"/>
            <a:ext cx="370696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boto Bold"/>
              </a:rPr>
              <a:t>User Pain Points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338429" y="3919074"/>
            <a:ext cx="4774590" cy="348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Robust Encryption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uni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Password Recovery and Backup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uni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Intuitive UI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uni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Password Analysis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18334" y="3039252"/>
            <a:ext cx="3795387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000000"/>
                </a:solidFill>
                <a:latin typeface="Roboto Bold"/>
              </a:rPr>
              <a:t>Technical Challenges</a:t>
            </a:r>
          </a:p>
        </p:txBody>
      </p:sp>
      <p:sp>
        <p:nvSpPr>
          <p:cNvPr id="28" name="Freeform 28"/>
          <p:cNvSpPr/>
          <p:nvPr/>
        </p:nvSpPr>
        <p:spPr>
          <a:xfrm>
            <a:off x="7010312" y="311545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3338429" y="311545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7640" cy="1990440"/>
            <a:chOff x="0" y="0"/>
            <a:chExt cx="24383520" cy="2653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3492" cy="2653919"/>
            </a:xfrm>
            <a:custGeom>
              <a:avLst/>
              <a:gdLst/>
              <a:ahLst/>
              <a:cxnLst/>
              <a:rect l="l" t="t" r="r" b="b"/>
              <a:pathLst>
                <a:path w="24383492" h="2653919">
                  <a:moveTo>
                    <a:pt x="0" y="0"/>
                  </a:moveTo>
                  <a:lnTo>
                    <a:pt x="24383492" y="0"/>
                  </a:lnTo>
                  <a:lnTo>
                    <a:pt x="24383492" y="2653919"/>
                  </a:lnTo>
                  <a:lnTo>
                    <a:pt x="0" y="26539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239780" y="6282360"/>
            <a:ext cx="3801060" cy="4004100"/>
            <a:chOff x="0" y="0"/>
            <a:chExt cx="5068080" cy="5338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68062" cy="5338826"/>
            </a:xfrm>
            <a:custGeom>
              <a:avLst/>
              <a:gdLst/>
              <a:ahLst/>
              <a:cxnLst/>
              <a:rect l="l" t="t" r="r" b="b"/>
              <a:pathLst>
                <a:path w="5068062" h="5338826">
                  <a:moveTo>
                    <a:pt x="0" y="0"/>
                  </a:moveTo>
                  <a:lnTo>
                    <a:pt x="5068062" y="0"/>
                  </a:lnTo>
                  <a:lnTo>
                    <a:pt x="5068062" y="5338826"/>
                  </a:lnTo>
                  <a:lnTo>
                    <a:pt x="0" y="533882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93740" y="3440880"/>
            <a:ext cx="4694220" cy="4694220"/>
            <a:chOff x="0" y="0"/>
            <a:chExt cx="6258960" cy="6258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58941" cy="6258941"/>
            </a:xfrm>
            <a:custGeom>
              <a:avLst/>
              <a:gdLst/>
              <a:ahLst/>
              <a:cxnLst/>
              <a:rect l="l" t="t" r="r" b="b"/>
              <a:pathLst>
                <a:path w="6258941" h="6258941">
                  <a:moveTo>
                    <a:pt x="0" y="3129534"/>
                  </a:moveTo>
                  <a:cubicBezTo>
                    <a:pt x="0" y="1401064"/>
                    <a:pt x="1401064" y="0"/>
                    <a:pt x="3129534" y="0"/>
                  </a:cubicBezTo>
                  <a:cubicBezTo>
                    <a:pt x="4858004" y="0"/>
                    <a:pt x="6258941" y="1401064"/>
                    <a:pt x="6258941" y="3129534"/>
                  </a:cubicBezTo>
                  <a:cubicBezTo>
                    <a:pt x="6258941" y="4858004"/>
                    <a:pt x="4857877" y="6258941"/>
                    <a:pt x="3129534" y="6258941"/>
                  </a:cubicBezTo>
                  <a:cubicBezTo>
                    <a:pt x="1401191" y="6258941"/>
                    <a:pt x="0" y="4857877"/>
                    <a:pt x="0" y="312953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452620" y="5109480"/>
            <a:ext cx="1381860" cy="1381860"/>
            <a:chOff x="0" y="0"/>
            <a:chExt cx="1842480" cy="18424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42516" cy="1842516"/>
            </a:xfrm>
            <a:custGeom>
              <a:avLst/>
              <a:gdLst/>
              <a:ahLst/>
              <a:cxnLst/>
              <a:rect l="l" t="t" r="r" b="b"/>
              <a:pathLst>
                <a:path w="1842516" h="1842516">
                  <a:moveTo>
                    <a:pt x="0" y="921258"/>
                  </a:moveTo>
                  <a:cubicBezTo>
                    <a:pt x="0" y="412496"/>
                    <a:pt x="412496" y="0"/>
                    <a:pt x="921258" y="0"/>
                  </a:cubicBezTo>
                  <a:cubicBezTo>
                    <a:pt x="1430020" y="0"/>
                    <a:pt x="1842516" y="412496"/>
                    <a:pt x="1842516" y="921258"/>
                  </a:cubicBezTo>
                  <a:cubicBezTo>
                    <a:pt x="1842516" y="1430020"/>
                    <a:pt x="1430020" y="1842516"/>
                    <a:pt x="921258" y="1842516"/>
                  </a:cubicBezTo>
                  <a:cubicBezTo>
                    <a:pt x="412496" y="1842516"/>
                    <a:pt x="0" y="1430020"/>
                    <a:pt x="0" y="921258"/>
                  </a:cubicBezTo>
                  <a:close/>
                </a:path>
              </a:pathLst>
            </a:custGeom>
            <a:solidFill>
              <a:srgbClr val="00144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22300" y="4079160"/>
            <a:ext cx="3443040" cy="3443040"/>
            <a:chOff x="0" y="0"/>
            <a:chExt cx="4590720" cy="45907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90669" cy="4590669"/>
            </a:xfrm>
            <a:custGeom>
              <a:avLst/>
              <a:gdLst/>
              <a:ahLst/>
              <a:cxnLst/>
              <a:rect l="l" t="t" r="r" b="b"/>
              <a:pathLst>
                <a:path w="4590669" h="4590669">
                  <a:moveTo>
                    <a:pt x="0" y="2295398"/>
                  </a:moveTo>
                  <a:cubicBezTo>
                    <a:pt x="0" y="1027684"/>
                    <a:pt x="1027684" y="0"/>
                    <a:pt x="2295398" y="0"/>
                  </a:cubicBezTo>
                  <a:cubicBezTo>
                    <a:pt x="3563112" y="0"/>
                    <a:pt x="4590669" y="1027684"/>
                    <a:pt x="4590669" y="2295398"/>
                  </a:cubicBezTo>
                  <a:cubicBezTo>
                    <a:pt x="4590669" y="3563112"/>
                    <a:pt x="3563112" y="4590669"/>
                    <a:pt x="2295398" y="4590669"/>
                  </a:cubicBezTo>
                  <a:cubicBezTo>
                    <a:pt x="1027684" y="4590669"/>
                    <a:pt x="0" y="3563112"/>
                    <a:pt x="0" y="2295398"/>
                  </a:cubicBezTo>
                  <a:close/>
                  <a:moveTo>
                    <a:pt x="479298" y="2295398"/>
                  </a:moveTo>
                  <a:cubicBezTo>
                    <a:pt x="479298" y="3298444"/>
                    <a:pt x="1292352" y="4111498"/>
                    <a:pt x="2295398" y="4111498"/>
                  </a:cubicBezTo>
                  <a:cubicBezTo>
                    <a:pt x="3298444" y="4111498"/>
                    <a:pt x="4111498" y="3298444"/>
                    <a:pt x="4111498" y="2295398"/>
                  </a:cubicBezTo>
                  <a:cubicBezTo>
                    <a:pt x="4111498" y="1292352"/>
                    <a:pt x="3298444" y="479298"/>
                    <a:pt x="2295398" y="479298"/>
                  </a:cubicBezTo>
                  <a:cubicBezTo>
                    <a:pt x="1292352" y="479298"/>
                    <a:pt x="479298" y="1292352"/>
                    <a:pt x="479298" y="2295398"/>
                  </a:cubicBezTo>
                  <a:close/>
                </a:path>
              </a:pathLst>
            </a:custGeom>
            <a:solidFill>
              <a:srgbClr val="00144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935840" y="4592700"/>
            <a:ext cx="2415960" cy="2415960"/>
            <a:chOff x="0" y="0"/>
            <a:chExt cx="3221280" cy="32212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21228" cy="3221228"/>
            </a:xfrm>
            <a:custGeom>
              <a:avLst/>
              <a:gdLst/>
              <a:ahLst/>
              <a:cxnLst/>
              <a:rect l="l" t="t" r="r" b="b"/>
              <a:pathLst>
                <a:path w="3221228" h="3221228">
                  <a:moveTo>
                    <a:pt x="0" y="1610614"/>
                  </a:moveTo>
                  <a:cubicBezTo>
                    <a:pt x="0" y="721106"/>
                    <a:pt x="721106" y="0"/>
                    <a:pt x="1610614" y="0"/>
                  </a:cubicBezTo>
                  <a:cubicBezTo>
                    <a:pt x="2500122" y="0"/>
                    <a:pt x="3221228" y="721106"/>
                    <a:pt x="3221228" y="1610614"/>
                  </a:cubicBezTo>
                  <a:cubicBezTo>
                    <a:pt x="3221228" y="2500122"/>
                    <a:pt x="2500122" y="3221228"/>
                    <a:pt x="1610614" y="3221228"/>
                  </a:cubicBezTo>
                  <a:cubicBezTo>
                    <a:pt x="721106" y="3221228"/>
                    <a:pt x="0" y="2500122"/>
                    <a:pt x="0" y="1610614"/>
                  </a:cubicBezTo>
                  <a:close/>
                  <a:moveTo>
                    <a:pt x="411988" y="1610614"/>
                  </a:moveTo>
                  <a:cubicBezTo>
                    <a:pt x="411988" y="2272665"/>
                    <a:pt x="948690" y="2809240"/>
                    <a:pt x="1610614" y="2809240"/>
                  </a:cubicBezTo>
                  <a:cubicBezTo>
                    <a:pt x="2272538" y="2809240"/>
                    <a:pt x="2809240" y="2272538"/>
                    <a:pt x="2809240" y="1610614"/>
                  </a:cubicBezTo>
                  <a:cubicBezTo>
                    <a:pt x="2809240" y="948690"/>
                    <a:pt x="2272538" y="411988"/>
                    <a:pt x="1610614" y="411988"/>
                  </a:cubicBezTo>
                  <a:cubicBezTo>
                    <a:pt x="948690" y="411988"/>
                    <a:pt x="411988" y="948690"/>
                    <a:pt x="411988" y="1610614"/>
                  </a:cubicBezTo>
                  <a:close/>
                </a:path>
              </a:pathLst>
            </a:custGeom>
            <a:solidFill>
              <a:srgbClr val="F5AE1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8628660" y="5285520"/>
            <a:ext cx="1029780" cy="1029780"/>
          </a:xfrm>
          <a:custGeom>
            <a:avLst/>
            <a:gdLst/>
            <a:ahLst/>
            <a:cxnLst/>
            <a:rect l="l" t="t" r="r" b="b"/>
            <a:pathLst>
              <a:path w="1029780" h="1029780">
                <a:moveTo>
                  <a:pt x="0" y="0"/>
                </a:moveTo>
                <a:lnTo>
                  <a:pt x="1029780" y="0"/>
                </a:lnTo>
                <a:lnTo>
                  <a:pt x="1029780" y="1029780"/>
                </a:lnTo>
                <a:lnTo>
                  <a:pt x="0" y="1029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6488559" y="2832542"/>
            <a:ext cx="2224055" cy="2409056"/>
          </a:xfrm>
          <a:custGeom>
            <a:avLst/>
            <a:gdLst/>
            <a:ahLst/>
            <a:cxnLst/>
            <a:rect l="l" t="t" r="r" b="b"/>
            <a:pathLst>
              <a:path w="2224055" h="2409056">
                <a:moveTo>
                  <a:pt x="0" y="0"/>
                </a:moveTo>
                <a:lnTo>
                  <a:pt x="2224055" y="0"/>
                </a:lnTo>
                <a:lnTo>
                  <a:pt x="2224055" y="2409056"/>
                </a:lnTo>
                <a:lnTo>
                  <a:pt x="0" y="240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6488559" y="6332222"/>
            <a:ext cx="2224055" cy="2409596"/>
          </a:xfrm>
          <a:custGeom>
            <a:avLst/>
            <a:gdLst/>
            <a:ahLst/>
            <a:cxnLst/>
            <a:rect l="l" t="t" r="r" b="b"/>
            <a:pathLst>
              <a:path w="2224055" h="2409596">
                <a:moveTo>
                  <a:pt x="0" y="0"/>
                </a:moveTo>
                <a:lnTo>
                  <a:pt x="2224055" y="0"/>
                </a:lnTo>
                <a:lnTo>
                  <a:pt x="2224055" y="2409596"/>
                </a:lnTo>
                <a:lnTo>
                  <a:pt x="0" y="24095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6177647" y="5474965"/>
            <a:ext cx="2215797" cy="710567"/>
          </a:xfrm>
          <a:custGeom>
            <a:avLst/>
            <a:gdLst/>
            <a:ahLst/>
            <a:cxnLst/>
            <a:rect l="l" t="t" r="r" b="b"/>
            <a:pathLst>
              <a:path w="2215797" h="710567">
                <a:moveTo>
                  <a:pt x="0" y="0"/>
                </a:moveTo>
                <a:lnTo>
                  <a:pt x="2215797" y="0"/>
                </a:lnTo>
                <a:lnTo>
                  <a:pt x="2215797" y="710567"/>
                </a:lnTo>
                <a:lnTo>
                  <a:pt x="0" y="7105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552346" y="2833622"/>
            <a:ext cx="2224055" cy="2409056"/>
          </a:xfrm>
          <a:custGeom>
            <a:avLst/>
            <a:gdLst/>
            <a:ahLst/>
            <a:cxnLst/>
            <a:rect l="l" t="t" r="r" b="b"/>
            <a:pathLst>
              <a:path w="2224055" h="2409056">
                <a:moveTo>
                  <a:pt x="0" y="0"/>
                </a:moveTo>
                <a:lnTo>
                  <a:pt x="2224055" y="0"/>
                </a:lnTo>
                <a:lnTo>
                  <a:pt x="2224055" y="2409056"/>
                </a:lnTo>
                <a:lnTo>
                  <a:pt x="0" y="24090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9552310" y="6332897"/>
            <a:ext cx="2222912" cy="2408418"/>
          </a:xfrm>
          <a:custGeom>
            <a:avLst/>
            <a:gdLst/>
            <a:ahLst/>
            <a:cxnLst/>
            <a:rect l="l" t="t" r="r" b="b"/>
            <a:pathLst>
              <a:path w="2222912" h="2408418">
                <a:moveTo>
                  <a:pt x="0" y="0"/>
                </a:moveTo>
                <a:lnTo>
                  <a:pt x="2222912" y="0"/>
                </a:lnTo>
                <a:lnTo>
                  <a:pt x="2222912" y="2408418"/>
                </a:lnTo>
                <a:lnTo>
                  <a:pt x="0" y="24084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9871516" y="5474951"/>
            <a:ext cx="2215797" cy="708421"/>
          </a:xfrm>
          <a:custGeom>
            <a:avLst/>
            <a:gdLst/>
            <a:ahLst/>
            <a:cxnLst/>
            <a:rect l="l" t="t" r="r" b="b"/>
            <a:pathLst>
              <a:path w="2215797" h="708421">
                <a:moveTo>
                  <a:pt x="0" y="0"/>
                </a:moveTo>
                <a:lnTo>
                  <a:pt x="2215797" y="0"/>
                </a:lnTo>
                <a:lnTo>
                  <a:pt x="2215797" y="708421"/>
                </a:lnTo>
                <a:lnTo>
                  <a:pt x="0" y="7084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800820" y="3308580"/>
            <a:ext cx="539946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-1">
                <a:solidFill>
                  <a:srgbClr val="000000"/>
                </a:solidFill>
                <a:latin typeface="Nunito"/>
              </a:rPr>
              <a:t>Suitable for wide range of users.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0820" y="2848845"/>
            <a:ext cx="5399460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1">
                <a:solidFill>
                  <a:srgbClr val="000000"/>
                </a:solidFill>
                <a:latin typeface="Nunito Bold"/>
              </a:rPr>
              <a:t>Easy-To-Use UI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93676" y="4457576"/>
            <a:ext cx="5414288" cy="14827"/>
            <a:chOff x="0" y="0"/>
            <a:chExt cx="7219050" cy="19770"/>
          </a:xfrm>
        </p:grpSpPr>
        <p:sp>
          <p:nvSpPr>
            <p:cNvPr id="24" name="Freeform 24"/>
            <p:cNvSpPr/>
            <p:nvPr/>
          </p:nvSpPr>
          <p:spPr>
            <a:xfrm>
              <a:off x="9525" y="0"/>
              <a:ext cx="7200011" cy="19812"/>
            </a:xfrm>
            <a:custGeom>
              <a:avLst/>
              <a:gdLst/>
              <a:ahLst/>
              <a:cxnLst/>
              <a:rect l="l" t="t" r="r" b="b"/>
              <a:pathLst>
                <a:path w="7200011" h="19812">
                  <a:moveTo>
                    <a:pt x="0" y="0"/>
                  </a:moveTo>
                  <a:lnTo>
                    <a:pt x="7200011" y="762"/>
                  </a:lnTo>
                  <a:lnTo>
                    <a:pt x="7200011" y="19812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00820" y="5778540"/>
            <a:ext cx="5407144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-1">
                <a:solidFill>
                  <a:srgbClr val="000000"/>
                </a:solidFill>
                <a:latin typeface="Nunito"/>
              </a:rPr>
              <a:t>Enhances security and user confidence in our app.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0820" y="5318805"/>
            <a:ext cx="5399460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1">
                <a:solidFill>
                  <a:srgbClr val="000000"/>
                </a:solidFill>
                <a:latin typeface="Nunito Bold"/>
              </a:rPr>
              <a:t>Implement MFA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00820" y="8248500"/>
            <a:ext cx="539946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-1">
                <a:solidFill>
                  <a:srgbClr val="00144F"/>
                </a:solidFill>
                <a:latin typeface="Nunito"/>
              </a:rPr>
              <a:t>Password and Data Storage that meets industry best practices.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00820" y="7788765"/>
            <a:ext cx="5399460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1">
                <a:solidFill>
                  <a:srgbClr val="000000"/>
                </a:solidFill>
                <a:latin typeface="Nunito Bold"/>
              </a:rPr>
              <a:t>Secure Encryption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793676" y="6927536"/>
            <a:ext cx="5414288" cy="14828"/>
            <a:chOff x="0" y="0"/>
            <a:chExt cx="7219050" cy="19770"/>
          </a:xfrm>
        </p:grpSpPr>
        <p:sp>
          <p:nvSpPr>
            <p:cNvPr id="30" name="Freeform 30"/>
            <p:cNvSpPr/>
            <p:nvPr/>
          </p:nvSpPr>
          <p:spPr>
            <a:xfrm>
              <a:off x="9525" y="0"/>
              <a:ext cx="7200011" cy="19812"/>
            </a:xfrm>
            <a:custGeom>
              <a:avLst/>
              <a:gdLst/>
              <a:ahLst/>
              <a:cxnLst/>
              <a:rect l="l" t="t" r="r" b="b"/>
              <a:pathLst>
                <a:path w="7200011" h="19812">
                  <a:moveTo>
                    <a:pt x="0" y="0"/>
                  </a:moveTo>
                  <a:lnTo>
                    <a:pt x="7200011" y="762"/>
                  </a:lnTo>
                  <a:lnTo>
                    <a:pt x="7200011" y="19812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411720" y="3308580"/>
            <a:ext cx="539946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-1">
                <a:solidFill>
                  <a:srgbClr val="000000"/>
                </a:solidFill>
                <a:latin typeface="Nunito"/>
              </a:rPr>
              <a:t>Utilizing algorithms that ensures strong, unique passwords. 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981874" y="2848845"/>
            <a:ext cx="5399460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spc="-1">
                <a:solidFill>
                  <a:srgbClr val="000000"/>
                </a:solidFill>
                <a:latin typeface="Nunito Bold"/>
              </a:rPr>
              <a:t>Password Generation Functionality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411720" y="5778540"/>
            <a:ext cx="539946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-1">
                <a:solidFill>
                  <a:srgbClr val="000000"/>
                </a:solidFill>
                <a:latin typeface="Nunito"/>
              </a:rPr>
              <a:t>Design alert mechanisms that informs user of their password strengths and recommend solutions.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06800" y="5318805"/>
            <a:ext cx="5399460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spc="-1">
                <a:solidFill>
                  <a:srgbClr val="000000"/>
                </a:solidFill>
                <a:latin typeface="Nunito Bold"/>
              </a:rPr>
              <a:t>Automated Security Scanning Tools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411720" y="8201775"/>
            <a:ext cx="5266850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-1">
                <a:solidFill>
                  <a:srgbClr val="000000"/>
                </a:solidFill>
                <a:latin typeface="Nunito"/>
              </a:rPr>
              <a:t>Ensure data protection and the continuous evaluation and monitoring of best practices throughout the project's lifecycle.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411720" y="7782675"/>
            <a:ext cx="5266850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spc="-1">
                <a:solidFill>
                  <a:srgbClr val="000000"/>
                </a:solidFill>
                <a:latin typeface="Nunito Bold"/>
              </a:rPr>
              <a:t>Compliance with privacy Regulations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2099656" y="4457576"/>
            <a:ext cx="5414288" cy="14827"/>
            <a:chOff x="0" y="0"/>
            <a:chExt cx="7219050" cy="19770"/>
          </a:xfrm>
        </p:grpSpPr>
        <p:sp>
          <p:nvSpPr>
            <p:cNvPr id="38" name="Freeform 38"/>
            <p:cNvSpPr/>
            <p:nvPr/>
          </p:nvSpPr>
          <p:spPr>
            <a:xfrm>
              <a:off x="9525" y="0"/>
              <a:ext cx="7200011" cy="19812"/>
            </a:xfrm>
            <a:custGeom>
              <a:avLst/>
              <a:gdLst/>
              <a:ahLst/>
              <a:cxnLst/>
              <a:rect l="l" t="t" r="r" b="b"/>
              <a:pathLst>
                <a:path w="7200011" h="19812">
                  <a:moveTo>
                    <a:pt x="0" y="0"/>
                  </a:moveTo>
                  <a:lnTo>
                    <a:pt x="7200011" y="762"/>
                  </a:lnTo>
                  <a:lnTo>
                    <a:pt x="7200011" y="19812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099656" y="6927536"/>
            <a:ext cx="5414288" cy="14828"/>
            <a:chOff x="0" y="0"/>
            <a:chExt cx="7219050" cy="19770"/>
          </a:xfrm>
        </p:grpSpPr>
        <p:sp>
          <p:nvSpPr>
            <p:cNvPr id="40" name="Freeform 40"/>
            <p:cNvSpPr/>
            <p:nvPr/>
          </p:nvSpPr>
          <p:spPr>
            <a:xfrm>
              <a:off x="9525" y="0"/>
              <a:ext cx="7200011" cy="19812"/>
            </a:xfrm>
            <a:custGeom>
              <a:avLst/>
              <a:gdLst/>
              <a:ahLst/>
              <a:cxnLst/>
              <a:rect l="l" t="t" r="r" b="b"/>
              <a:pathLst>
                <a:path w="7200011" h="19812">
                  <a:moveTo>
                    <a:pt x="0" y="0"/>
                  </a:moveTo>
                  <a:lnTo>
                    <a:pt x="7200011" y="762"/>
                  </a:lnTo>
                  <a:lnTo>
                    <a:pt x="7200011" y="19812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5876280" y="549640"/>
            <a:ext cx="6535440" cy="85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6000" spc="-1">
                <a:solidFill>
                  <a:srgbClr val="FFFFFF"/>
                </a:solidFill>
                <a:latin typeface="Roboto Bold"/>
              </a:rPr>
              <a:t>Key </a:t>
            </a:r>
            <a:r>
              <a:rPr lang="en-US" sz="6000" spc="-1">
                <a:solidFill>
                  <a:srgbClr val="FFBF00"/>
                </a:solidFill>
                <a:latin typeface="Roboto Bold"/>
              </a:rPr>
              <a:t>Objectives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967417"/>
            <a:ext cx="18287640" cy="8319583"/>
            <a:chOff x="0" y="0"/>
            <a:chExt cx="24383520" cy="11092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3492" cy="11092807"/>
            </a:xfrm>
            <a:custGeom>
              <a:avLst/>
              <a:gdLst/>
              <a:ahLst/>
              <a:cxnLst/>
              <a:rect l="l" t="t" r="r" b="b"/>
              <a:pathLst>
                <a:path w="24383492" h="11092807">
                  <a:moveTo>
                    <a:pt x="0" y="0"/>
                  </a:moveTo>
                  <a:lnTo>
                    <a:pt x="24383492" y="0"/>
                  </a:lnTo>
                  <a:lnTo>
                    <a:pt x="24383492" y="11092807"/>
                  </a:lnTo>
                  <a:lnTo>
                    <a:pt x="0" y="1109280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888160" y="2530980"/>
            <a:ext cx="6511320" cy="6513480"/>
            <a:chOff x="0" y="0"/>
            <a:chExt cx="8681760" cy="86846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681720" cy="8684641"/>
            </a:xfrm>
            <a:custGeom>
              <a:avLst/>
              <a:gdLst/>
              <a:ahLst/>
              <a:cxnLst/>
              <a:rect l="l" t="t" r="r" b="b"/>
              <a:pathLst>
                <a:path w="8681720" h="8684641">
                  <a:moveTo>
                    <a:pt x="0" y="4342257"/>
                  </a:moveTo>
                  <a:cubicBezTo>
                    <a:pt x="0" y="1944116"/>
                    <a:pt x="1943481" y="0"/>
                    <a:pt x="4340860" y="0"/>
                  </a:cubicBezTo>
                  <a:cubicBezTo>
                    <a:pt x="6738239" y="0"/>
                    <a:pt x="8681720" y="1944116"/>
                    <a:pt x="8681720" y="4342257"/>
                  </a:cubicBezTo>
                  <a:cubicBezTo>
                    <a:pt x="8681720" y="6740398"/>
                    <a:pt x="6738239" y="8684641"/>
                    <a:pt x="4340860" y="8684641"/>
                  </a:cubicBezTo>
                  <a:cubicBezTo>
                    <a:pt x="1943481" y="8684641"/>
                    <a:pt x="0" y="6740525"/>
                    <a:pt x="0" y="434225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3820" y="5778000"/>
            <a:ext cx="2773980" cy="2776140"/>
            <a:chOff x="0" y="0"/>
            <a:chExt cx="3698640" cy="37015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98621" cy="3701669"/>
            </a:xfrm>
            <a:custGeom>
              <a:avLst/>
              <a:gdLst/>
              <a:ahLst/>
              <a:cxnLst/>
              <a:rect l="l" t="t" r="r" b="b"/>
              <a:pathLst>
                <a:path w="3698621" h="3701669">
                  <a:moveTo>
                    <a:pt x="2247900" y="0"/>
                  </a:moveTo>
                  <a:cubicBezTo>
                    <a:pt x="1941449" y="0"/>
                    <a:pt x="1941449" y="0"/>
                    <a:pt x="1941449" y="0"/>
                  </a:cubicBezTo>
                  <a:cubicBezTo>
                    <a:pt x="1385570" y="0"/>
                    <a:pt x="1385570" y="0"/>
                    <a:pt x="1385570" y="0"/>
                  </a:cubicBezTo>
                  <a:cubicBezTo>
                    <a:pt x="1171448" y="0"/>
                    <a:pt x="1171448" y="0"/>
                    <a:pt x="11714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66774"/>
                    <a:pt x="0" y="1366774"/>
                    <a:pt x="0" y="1366774"/>
                  </a:cubicBezTo>
                  <a:cubicBezTo>
                    <a:pt x="0" y="1643380"/>
                    <a:pt x="0" y="1643380"/>
                    <a:pt x="0" y="1643380"/>
                  </a:cubicBezTo>
                  <a:cubicBezTo>
                    <a:pt x="0" y="2202053"/>
                    <a:pt x="0" y="2202053"/>
                    <a:pt x="0" y="2202053"/>
                  </a:cubicBezTo>
                  <a:cubicBezTo>
                    <a:pt x="0" y="2478659"/>
                    <a:pt x="0" y="2478659"/>
                    <a:pt x="0" y="2478659"/>
                  </a:cubicBezTo>
                  <a:cubicBezTo>
                    <a:pt x="0" y="3701669"/>
                    <a:pt x="0" y="3701669"/>
                    <a:pt x="0" y="3701669"/>
                  </a:cubicBezTo>
                  <a:cubicBezTo>
                    <a:pt x="2041906" y="3701542"/>
                    <a:pt x="3698621" y="2044700"/>
                    <a:pt x="3698621" y="0"/>
                  </a:cubicBezTo>
                  <a:lnTo>
                    <a:pt x="2247900" y="0"/>
                  </a:lnTo>
                  <a:close/>
                </a:path>
              </a:pathLst>
            </a:custGeom>
            <a:solidFill>
              <a:srgbClr val="00144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9143820" y="3004020"/>
            <a:ext cx="2773980" cy="3398220"/>
          </a:xfrm>
          <a:custGeom>
            <a:avLst/>
            <a:gdLst/>
            <a:ahLst/>
            <a:cxnLst/>
            <a:rect l="l" t="t" r="r" b="b"/>
            <a:pathLst>
              <a:path w="2773980" h="3398220">
                <a:moveTo>
                  <a:pt x="0" y="0"/>
                </a:moveTo>
                <a:lnTo>
                  <a:pt x="2773980" y="0"/>
                </a:lnTo>
                <a:lnTo>
                  <a:pt x="2773980" y="3398220"/>
                </a:lnTo>
                <a:lnTo>
                  <a:pt x="0" y="339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370380" y="5778000"/>
            <a:ext cx="3399840" cy="2776140"/>
          </a:xfrm>
          <a:custGeom>
            <a:avLst/>
            <a:gdLst/>
            <a:ahLst/>
            <a:cxnLst/>
            <a:rect l="l" t="t" r="r" b="b"/>
            <a:pathLst>
              <a:path w="3399840" h="2776140">
                <a:moveTo>
                  <a:pt x="0" y="0"/>
                </a:moveTo>
                <a:lnTo>
                  <a:pt x="3399840" y="0"/>
                </a:lnTo>
                <a:lnTo>
                  <a:pt x="3399840" y="2776140"/>
                </a:lnTo>
                <a:lnTo>
                  <a:pt x="0" y="2776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370380" y="3004020"/>
            <a:ext cx="3399840" cy="3398220"/>
          </a:xfrm>
          <a:custGeom>
            <a:avLst/>
            <a:gdLst/>
            <a:ahLst/>
            <a:cxnLst/>
            <a:rect l="l" t="t" r="r" b="b"/>
            <a:pathLst>
              <a:path w="3399840" h="3398220">
                <a:moveTo>
                  <a:pt x="0" y="0"/>
                </a:moveTo>
                <a:lnTo>
                  <a:pt x="3399840" y="0"/>
                </a:lnTo>
                <a:lnTo>
                  <a:pt x="3399840" y="3398220"/>
                </a:lnTo>
                <a:lnTo>
                  <a:pt x="0" y="33982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06600" y="4309504"/>
            <a:ext cx="4562460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29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u="none" strike="noStrike" spc="-1">
                <a:solidFill>
                  <a:srgbClr val="000000"/>
                </a:solidFill>
                <a:latin typeface="Nunito"/>
              </a:rPr>
              <a:t>Enhance Digital Security </a:t>
            </a:r>
          </a:p>
          <a:p>
            <a:pPr marL="452437" lvl="1" indent="-226219" algn="l">
              <a:lnSpc>
                <a:spcPts val="29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u="none" strike="noStrike" spc="-1">
                <a:solidFill>
                  <a:srgbClr val="000000"/>
                </a:solidFill>
                <a:latin typeface="Nunito"/>
              </a:rPr>
              <a:t>Reduce the risk of data breaches.</a:t>
            </a:r>
          </a:p>
          <a:p>
            <a:pPr marL="452437" lvl="1" indent="-226219" algn="l">
              <a:lnSpc>
                <a:spcPts val="29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u="none" strike="noStrike" spc="-1">
                <a:solidFill>
                  <a:srgbClr val="000000"/>
                </a:solidFill>
                <a:latin typeface="Nunito"/>
              </a:rPr>
              <a:t>Promote Convenience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70188" y="4673565"/>
            <a:ext cx="3585009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2999"/>
              </a:lnSpc>
              <a:buFont typeface="Arial"/>
              <a:buChar char="•"/>
            </a:pPr>
            <a:r>
              <a:rPr lang="en-US" sz="2499" spc="-1">
                <a:solidFill>
                  <a:srgbClr val="000000"/>
                </a:solidFill>
                <a:latin typeface="Nunito"/>
              </a:rPr>
              <a:t>Boost Productivity</a:t>
            </a:r>
          </a:p>
          <a:p>
            <a:pPr marL="452437" lvl="1" indent="-226219" algn="l">
              <a:lnSpc>
                <a:spcPts val="2999"/>
              </a:lnSpc>
              <a:buFont typeface="Arial"/>
              <a:buChar char="•"/>
            </a:pPr>
            <a:r>
              <a:rPr lang="en-US" sz="2499" spc="-1">
                <a:solidFill>
                  <a:srgbClr val="000000"/>
                </a:solidFill>
                <a:latin typeface="Nunito"/>
              </a:rPr>
              <a:t>Promote Efficiency</a:t>
            </a:r>
          </a:p>
          <a:p>
            <a:pPr marL="452437" lvl="1" indent="-226219" algn="l">
              <a:lnSpc>
                <a:spcPts val="2999"/>
              </a:lnSpc>
              <a:buFont typeface="Arial"/>
              <a:buChar char="•"/>
            </a:pPr>
            <a:r>
              <a:rPr lang="en-US" sz="2499" spc="-1">
                <a:solidFill>
                  <a:srgbClr val="000000"/>
                </a:solidFill>
                <a:latin typeface="Nunito"/>
              </a:rPr>
              <a:t>Enhance Security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49836" y="5780576"/>
            <a:ext cx="4490888" cy="14828"/>
            <a:chOff x="0" y="0"/>
            <a:chExt cx="5987850" cy="19770"/>
          </a:xfrm>
        </p:grpSpPr>
        <p:sp>
          <p:nvSpPr>
            <p:cNvPr id="14" name="Freeform 14"/>
            <p:cNvSpPr/>
            <p:nvPr/>
          </p:nvSpPr>
          <p:spPr>
            <a:xfrm>
              <a:off x="9525" y="0"/>
              <a:ext cx="5968746" cy="533400"/>
            </a:xfrm>
            <a:custGeom>
              <a:avLst/>
              <a:gdLst/>
              <a:ahLst/>
              <a:cxnLst/>
              <a:rect l="l" t="t" r="r" b="b"/>
              <a:pathLst>
                <a:path w="5968746" h="533400">
                  <a:moveTo>
                    <a:pt x="209550" y="0"/>
                  </a:moveTo>
                  <a:lnTo>
                    <a:pt x="361950" y="0"/>
                  </a:lnTo>
                  <a:lnTo>
                    <a:pt x="361950" y="19050"/>
                  </a:lnTo>
                  <a:lnTo>
                    <a:pt x="209550" y="19050"/>
                  </a:lnTo>
                  <a:close/>
                  <a:moveTo>
                    <a:pt x="419100" y="19050"/>
                  </a:moveTo>
                  <a:lnTo>
                    <a:pt x="571500" y="19050"/>
                  </a:lnTo>
                  <a:lnTo>
                    <a:pt x="571500" y="38100"/>
                  </a:lnTo>
                  <a:lnTo>
                    <a:pt x="419100" y="38100"/>
                  </a:lnTo>
                  <a:close/>
                  <a:moveTo>
                    <a:pt x="628650" y="38100"/>
                  </a:moveTo>
                  <a:lnTo>
                    <a:pt x="781050" y="38100"/>
                  </a:lnTo>
                  <a:lnTo>
                    <a:pt x="781050" y="57150"/>
                  </a:lnTo>
                  <a:lnTo>
                    <a:pt x="628650" y="57150"/>
                  </a:lnTo>
                  <a:close/>
                  <a:moveTo>
                    <a:pt x="838200" y="57150"/>
                  </a:moveTo>
                  <a:lnTo>
                    <a:pt x="990600" y="57150"/>
                  </a:lnTo>
                  <a:lnTo>
                    <a:pt x="990600" y="76200"/>
                  </a:lnTo>
                  <a:lnTo>
                    <a:pt x="838200" y="76200"/>
                  </a:lnTo>
                  <a:close/>
                  <a:moveTo>
                    <a:pt x="1047750" y="76200"/>
                  </a:moveTo>
                  <a:lnTo>
                    <a:pt x="1200150" y="76200"/>
                  </a:lnTo>
                  <a:lnTo>
                    <a:pt x="1200150" y="95250"/>
                  </a:lnTo>
                  <a:lnTo>
                    <a:pt x="1047750" y="95250"/>
                  </a:lnTo>
                  <a:close/>
                  <a:moveTo>
                    <a:pt x="1257300" y="95250"/>
                  </a:moveTo>
                  <a:lnTo>
                    <a:pt x="1409700" y="95250"/>
                  </a:lnTo>
                  <a:lnTo>
                    <a:pt x="1409700" y="114300"/>
                  </a:lnTo>
                  <a:lnTo>
                    <a:pt x="1257300" y="114300"/>
                  </a:lnTo>
                  <a:close/>
                  <a:moveTo>
                    <a:pt x="1466850" y="114300"/>
                  </a:moveTo>
                  <a:lnTo>
                    <a:pt x="1619250" y="114300"/>
                  </a:lnTo>
                  <a:lnTo>
                    <a:pt x="1619250" y="133350"/>
                  </a:lnTo>
                  <a:lnTo>
                    <a:pt x="1466850" y="133350"/>
                  </a:lnTo>
                  <a:close/>
                  <a:moveTo>
                    <a:pt x="1676400" y="133350"/>
                  </a:moveTo>
                  <a:lnTo>
                    <a:pt x="1828800" y="133350"/>
                  </a:lnTo>
                  <a:lnTo>
                    <a:pt x="1828800" y="152400"/>
                  </a:lnTo>
                  <a:lnTo>
                    <a:pt x="1676400" y="152400"/>
                  </a:lnTo>
                  <a:close/>
                  <a:moveTo>
                    <a:pt x="1885950" y="152400"/>
                  </a:moveTo>
                  <a:lnTo>
                    <a:pt x="2038350" y="152400"/>
                  </a:lnTo>
                  <a:lnTo>
                    <a:pt x="2038350" y="171450"/>
                  </a:lnTo>
                  <a:lnTo>
                    <a:pt x="1885950" y="171450"/>
                  </a:lnTo>
                  <a:close/>
                  <a:moveTo>
                    <a:pt x="2095500" y="171450"/>
                  </a:moveTo>
                  <a:lnTo>
                    <a:pt x="2247900" y="171450"/>
                  </a:lnTo>
                  <a:lnTo>
                    <a:pt x="2247900" y="190500"/>
                  </a:lnTo>
                  <a:lnTo>
                    <a:pt x="2095500" y="190500"/>
                  </a:lnTo>
                  <a:close/>
                  <a:moveTo>
                    <a:pt x="2305050" y="190500"/>
                  </a:moveTo>
                  <a:lnTo>
                    <a:pt x="2457450" y="190500"/>
                  </a:lnTo>
                  <a:lnTo>
                    <a:pt x="2457450" y="209550"/>
                  </a:lnTo>
                  <a:lnTo>
                    <a:pt x="2305050" y="209550"/>
                  </a:lnTo>
                  <a:close/>
                  <a:moveTo>
                    <a:pt x="2514600" y="209550"/>
                  </a:moveTo>
                  <a:lnTo>
                    <a:pt x="2667000" y="209550"/>
                  </a:lnTo>
                  <a:lnTo>
                    <a:pt x="2667000" y="228600"/>
                  </a:lnTo>
                  <a:lnTo>
                    <a:pt x="2514600" y="228600"/>
                  </a:lnTo>
                  <a:close/>
                  <a:moveTo>
                    <a:pt x="2724150" y="228600"/>
                  </a:moveTo>
                  <a:lnTo>
                    <a:pt x="2876550" y="228600"/>
                  </a:lnTo>
                  <a:lnTo>
                    <a:pt x="2876550" y="247650"/>
                  </a:lnTo>
                  <a:lnTo>
                    <a:pt x="2724150" y="247650"/>
                  </a:lnTo>
                  <a:close/>
                  <a:moveTo>
                    <a:pt x="2933700" y="247650"/>
                  </a:moveTo>
                  <a:lnTo>
                    <a:pt x="3086100" y="247650"/>
                  </a:lnTo>
                  <a:lnTo>
                    <a:pt x="3086100" y="266700"/>
                  </a:lnTo>
                  <a:lnTo>
                    <a:pt x="2933700" y="266700"/>
                  </a:lnTo>
                  <a:close/>
                  <a:moveTo>
                    <a:pt x="3143250" y="266700"/>
                  </a:moveTo>
                  <a:lnTo>
                    <a:pt x="3295650" y="266700"/>
                  </a:lnTo>
                  <a:lnTo>
                    <a:pt x="3295650" y="285750"/>
                  </a:lnTo>
                  <a:lnTo>
                    <a:pt x="3143250" y="285750"/>
                  </a:lnTo>
                  <a:close/>
                  <a:moveTo>
                    <a:pt x="3352800" y="285750"/>
                  </a:moveTo>
                  <a:lnTo>
                    <a:pt x="3505200" y="285750"/>
                  </a:lnTo>
                  <a:lnTo>
                    <a:pt x="3505200" y="304800"/>
                  </a:lnTo>
                  <a:lnTo>
                    <a:pt x="3352800" y="304800"/>
                  </a:lnTo>
                  <a:close/>
                  <a:moveTo>
                    <a:pt x="3562350" y="304800"/>
                  </a:moveTo>
                  <a:lnTo>
                    <a:pt x="3714750" y="304800"/>
                  </a:lnTo>
                  <a:lnTo>
                    <a:pt x="3714750" y="323850"/>
                  </a:lnTo>
                  <a:lnTo>
                    <a:pt x="3562350" y="323850"/>
                  </a:lnTo>
                  <a:close/>
                  <a:moveTo>
                    <a:pt x="3771900" y="323850"/>
                  </a:moveTo>
                  <a:lnTo>
                    <a:pt x="3924300" y="323850"/>
                  </a:lnTo>
                  <a:lnTo>
                    <a:pt x="3924300" y="342900"/>
                  </a:lnTo>
                  <a:lnTo>
                    <a:pt x="3771900" y="342900"/>
                  </a:lnTo>
                  <a:close/>
                  <a:moveTo>
                    <a:pt x="3981450" y="342900"/>
                  </a:moveTo>
                  <a:lnTo>
                    <a:pt x="4133850" y="342900"/>
                  </a:lnTo>
                  <a:lnTo>
                    <a:pt x="4133850" y="361950"/>
                  </a:lnTo>
                  <a:lnTo>
                    <a:pt x="3981450" y="361950"/>
                  </a:lnTo>
                  <a:close/>
                  <a:moveTo>
                    <a:pt x="4191000" y="361950"/>
                  </a:moveTo>
                  <a:lnTo>
                    <a:pt x="4343400" y="361950"/>
                  </a:lnTo>
                  <a:lnTo>
                    <a:pt x="4343400" y="381000"/>
                  </a:lnTo>
                  <a:lnTo>
                    <a:pt x="4191000" y="381000"/>
                  </a:lnTo>
                  <a:close/>
                  <a:moveTo>
                    <a:pt x="4400550" y="381000"/>
                  </a:moveTo>
                  <a:lnTo>
                    <a:pt x="4552950" y="381000"/>
                  </a:lnTo>
                  <a:lnTo>
                    <a:pt x="4552950" y="400050"/>
                  </a:lnTo>
                  <a:lnTo>
                    <a:pt x="4400550" y="400050"/>
                  </a:lnTo>
                  <a:close/>
                  <a:moveTo>
                    <a:pt x="4610100" y="400050"/>
                  </a:moveTo>
                  <a:lnTo>
                    <a:pt x="4762500" y="400050"/>
                  </a:lnTo>
                  <a:lnTo>
                    <a:pt x="4762500" y="419100"/>
                  </a:lnTo>
                  <a:lnTo>
                    <a:pt x="4610100" y="419100"/>
                  </a:lnTo>
                  <a:close/>
                  <a:moveTo>
                    <a:pt x="4819650" y="419100"/>
                  </a:moveTo>
                  <a:lnTo>
                    <a:pt x="4972050" y="419100"/>
                  </a:lnTo>
                  <a:lnTo>
                    <a:pt x="4972050" y="438150"/>
                  </a:lnTo>
                  <a:lnTo>
                    <a:pt x="4819650" y="438150"/>
                  </a:lnTo>
                  <a:close/>
                  <a:moveTo>
                    <a:pt x="5029200" y="438150"/>
                  </a:moveTo>
                  <a:lnTo>
                    <a:pt x="5181600" y="438150"/>
                  </a:lnTo>
                  <a:lnTo>
                    <a:pt x="5181600" y="457200"/>
                  </a:lnTo>
                  <a:lnTo>
                    <a:pt x="5029200" y="457200"/>
                  </a:lnTo>
                  <a:close/>
                  <a:moveTo>
                    <a:pt x="5238750" y="457200"/>
                  </a:moveTo>
                  <a:lnTo>
                    <a:pt x="5391150" y="457200"/>
                  </a:lnTo>
                  <a:lnTo>
                    <a:pt x="5391150" y="476250"/>
                  </a:lnTo>
                  <a:lnTo>
                    <a:pt x="5238750" y="476250"/>
                  </a:lnTo>
                  <a:close/>
                  <a:moveTo>
                    <a:pt x="5448300" y="476250"/>
                  </a:moveTo>
                  <a:lnTo>
                    <a:pt x="5600700" y="476250"/>
                  </a:lnTo>
                  <a:lnTo>
                    <a:pt x="5600700" y="495300"/>
                  </a:lnTo>
                  <a:lnTo>
                    <a:pt x="5448300" y="495300"/>
                  </a:lnTo>
                  <a:close/>
                  <a:moveTo>
                    <a:pt x="5657850" y="495300"/>
                  </a:moveTo>
                  <a:lnTo>
                    <a:pt x="5810250" y="495300"/>
                  </a:lnTo>
                  <a:lnTo>
                    <a:pt x="5810250" y="514350"/>
                  </a:lnTo>
                  <a:lnTo>
                    <a:pt x="5657850" y="514350"/>
                  </a:lnTo>
                  <a:close/>
                  <a:moveTo>
                    <a:pt x="5867400" y="514350"/>
                  </a:moveTo>
                  <a:lnTo>
                    <a:pt x="5968746" y="514350"/>
                  </a:lnTo>
                  <a:lnTo>
                    <a:pt x="5968746" y="533400"/>
                  </a:lnTo>
                  <a:lnTo>
                    <a:pt x="5867400" y="533400"/>
                  </a:lnTo>
                  <a:close/>
                  <a:moveTo>
                    <a:pt x="0" y="0"/>
                  </a:moveTo>
                  <a:lnTo>
                    <a:pt x="152400" y="0"/>
                  </a:lnTo>
                  <a:lnTo>
                    <a:pt x="1524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939356" y="5780576"/>
            <a:ext cx="4490888" cy="14828"/>
            <a:chOff x="0" y="0"/>
            <a:chExt cx="5987850" cy="19770"/>
          </a:xfrm>
        </p:grpSpPr>
        <p:sp>
          <p:nvSpPr>
            <p:cNvPr id="16" name="Freeform 16"/>
            <p:cNvSpPr/>
            <p:nvPr/>
          </p:nvSpPr>
          <p:spPr>
            <a:xfrm>
              <a:off x="9525" y="0"/>
              <a:ext cx="5968746" cy="533400"/>
            </a:xfrm>
            <a:custGeom>
              <a:avLst/>
              <a:gdLst/>
              <a:ahLst/>
              <a:cxnLst/>
              <a:rect l="l" t="t" r="r" b="b"/>
              <a:pathLst>
                <a:path w="5968746" h="533400">
                  <a:moveTo>
                    <a:pt x="209550" y="0"/>
                  </a:moveTo>
                  <a:lnTo>
                    <a:pt x="361950" y="0"/>
                  </a:lnTo>
                  <a:lnTo>
                    <a:pt x="361950" y="19050"/>
                  </a:lnTo>
                  <a:lnTo>
                    <a:pt x="209550" y="19050"/>
                  </a:lnTo>
                  <a:close/>
                  <a:moveTo>
                    <a:pt x="419100" y="19050"/>
                  </a:moveTo>
                  <a:lnTo>
                    <a:pt x="571500" y="19050"/>
                  </a:lnTo>
                  <a:lnTo>
                    <a:pt x="571500" y="38100"/>
                  </a:lnTo>
                  <a:lnTo>
                    <a:pt x="419100" y="38100"/>
                  </a:lnTo>
                  <a:close/>
                  <a:moveTo>
                    <a:pt x="628650" y="38100"/>
                  </a:moveTo>
                  <a:lnTo>
                    <a:pt x="781050" y="38100"/>
                  </a:lnTo>
                  <a:lnTo>
                    <a:pt x="781050" y="57150"/>
                  </a:lnTo>
                  <a:lnTo>
                    <a:pt x="628650" y="57150"/>
                  </a:lnTo>
                  <a:close/>
                  <a:moveTo>
                    <a:pt x="838200" y="57150"/>
                  </a:moveTo>
                  <a:lnTo>
                    <a:pt x="990600" y="57150"/>
                  </a:lnTo>
                  <a:lnTo>
                    <a:pt x="990600" y="76200"/>
                  </a:lnTo>
                  <a:lnTo>
                    <a:pt x="838200" y="76200"/>
                  </a:lnTo>
                  <a:close/>
                  <a:moveTo>
                    <a:pt x="1047750" y="76200"/>
                  </a:moveTo>
                  <a:lnTo>
                    <a:pt x="1200150" y="76200"/>
                  </a:lnTo>
                  <a:lnTo>
                    <a:pt x="1200150" y="95250"/>
                  </a:lnTo>
                  <a:lnTo>
                    <a:pt x="1047750" y="95250"/>
                  </a:lnTo>
                  <a:close/>
                  <a:moveTo>
                    <a:pt x="1257300" y="95250"/>
                  </a:moveTo>
                  <a:lnTo>
                    <a:pt x="1409700" y="95250"/>
                  </a:lnTo>
                  <a:lnTo>
                    <a:pt x="1409700" y="114300"/>
                  </a:lnTo>
                  <a:lnTo>
                    <a:pt x="1257300" y="114300"/>
                  </a:lnTo>
                  <a:close/>
                  <a:moveTo>
                    <a:pt x="1466850" y="114300"/>
                  </a:moveTo>
                  <a:lnTo>
                    <a:pt x="1619250" y="114300"/>
                  </a:lnTo>
                  <a:lnTo>
                    <a:pt x="1619250" y="133350"/>
                  </a:lnTo>
                  <a:lnTo>
                    <a:pt x="1466850" y="133350"/>
                  </a:lnTo>
                  <a:close/>
                  <a:moveTo>
                    <a:pt x="1676400" y="133350"/>
                  </a:moveTo>
                  <a:lnTo>
                    <a:pt x="1828800" y="133350"/>
                  </a:lnTo>
                  <a:lnTo>
                    <a:pt x="1828800" y="152400"/>
                  </a:lnTo>
                  <a:lnTo>
                    <a:pt x="1676400" y="152400"/>
                  </a:lnTo>
                  <a:close/>
                  <a:moveTo>
                    <a:pt x="1885950" y="152400"/>
                  </a:moveTo>
                  <a:lnTo>
                    <a:pt x="2038350" y="152400"/>
                  </a:lnTo>
                  <a:lnTo>
                    <a:pt x="2038350" y="171450"/>
                  </a:lnTo>
                  <a:lnTo>
                    <a:pt x="1885950" y="171450"/>
                  </a:lnTo>
                  <a:close/>
                  <a:moveTo>
                    <a:pt x="2095500" y="171450"/>
                  </a:moveTo>
                  <a:lnTo>
                    <a:pt x="2247900" y="171450"/>
                  </a:lnTo>
                  <a:lnTo>
                    <a:pt x="2247900" y="190500"/>
                  </a:lnTo>
                  <a:lnTo>
                    <a:pt x="2095500" y="190500"/>
                  </a:lnTo>
                  <a:close/>
                  <a:moveTo>
                    <a:pt x="2305050" y="190500"/>
                  </a:moveTo>
                  <a:lnTo>
                    <a:pt x="2457450" y="190500"/>
                  </a:lnTo>
                  <a:lnTo>
                    <a:pt x="2457450" y="209550"/>
                  </a:lnTo>
                  <a:lnTo>
                    <a:pt x="2305050" y="209550"/>
                  </a:lnTo>
                  <a:close/>
                  <a:moveTo>
                    <a:pt x="2514600" y="209550"/>
                  </a:moveTo>
                  <a:lnTo>
                    <a:pt x="2667000" y="209550"/>
                  </a:lnTo>
                  <a:lnTo>
                    <a:pt x="2667000" y="228600"/>
                  </a:lnTo>
                  <a:lnTo>
                    <a:pt x="2514600" y="228600"/>
                  </a:lnTo>
                  <a:close/>
                  <a:moveTo>
                    <a:pt x="2724150" y="228600"/>
                  </a:moveTo>
                  <a:lnTo>
                    <a:pt x="2876550" y="228600"/>
                  </a:lnTo>
                  <a:lnTo>
                    <a:pt x="2876550" y="247650"/>
                  </a:lnTo>
                  <a:lnTo>
                    <a:pt x="2724150" y="247650"/>
                  </a:lnTo>
                  <a:close/>
                  <a:moveTo>
                    <a:pt x="2933700" y="247650"/>
                  </a:moveTo>
                  <a:lnTo>
                    <a:pt x="3086100" y="247650"/>
                  </a:lnTo>
                  <a:lnTo>
                    <a:pt x="3086100" y="266700"/>
                  </a:lnTo>
                  <a:lnTo>
                    <a:pt x="2933700" y="266700"/>
                  </a:lnTo>
                  <a:close/>
                  <a:moveTo>
                    <a:pt x="3143250" y="266700"/>
                  </a:moveTo>
                  <a:lnTo>
                    <a:pt x="3295650" y="266700"/>
                  </a:lnTo>
                  <a:lnTo>
                    <a:pt x="3295650" y="285750"/>
                  </a:lnTo>
                  <a:lnTo>
                    <a:pt x="3143250" y="285750"/>
                  </a:lnTo>
                  <a:close/>
                  <a:moveTo>
                    <a:pt x="3352800" y="285750"/>
                  </a:moveTo>
                  <a:lnTo>
                    <a:pt x="3505200" y="285750"/>
                  </a:lnTo>
                  <a:lnTo>
                    <a:pt x="3505200" y="304800"/>
                  </a:lnTo>
                  <a:lnTo>
                    <a:pt x="3352800" y="304800"/>
                  </a:lnTo>
                  <a:close/>
                  <a:moveTo>
                    <a:pt x="3562350" y="304800"/>
                  </a:moveTo>
                  <a:lnTo>
                    <a:pt x="3714750" y="304800"/>
                  </a:lnTo>
                  <a:lnTo>
                    <a:pt x="3714750" y="323850"/>
                  </a:lnTo>
                  <a:lnTo>
                    <a:pt x="3562350" y="323850"/>
                  </a:lnTo>
                  <a:close/>
                  <a:moveTo>
                    <a:pt x="3771900" y="323850"/>
                  </a:moveTo>
                  <a:lnTo>
                    <a:pt x="3924300" y="323850"/>
                  </a:lnTo>
                  <a:lnTo>
                    <a:pt x="3924300" y="342900"/>
                  </a:lnTo>
                  <a:lnTo>
                    <a:pt x="3771900" y="342900"/>
                  </a:lnTo>
                  <a:close/>
                  <a:moveTo>
                    <a:pt x="3981450" y="342900"/>
                  </a:moveTo>
                  <a:lnTo>
                    <a:pt x="4133850" y="342900"/>
                  </a:lnTo>
                  <a:lnTo>
                    <a:pt x="4133850" y="361950"/>
                  </a:lnTo>
                  <a:lnTo>
                    <a:pt x="3981450" y="361950"/>
                  </a:lnTo>
                  <a:close/>
                  <a:moveTo>
                    <a:pt x="4191000" y="361950"/>
                  </a:moveTo>
                  <a:lnTo>
                    <a:pt x="4343400" y="361950"/>
                  </a:lnTo>
                  <a:lnTo>
                    <a:pt x="4343400" y="381000"/>
                  </a:lnTo>
                  <a:lnTo>
                    <a:pt x="4191000" y="381000"/>
                  </a:lnTo>
                  <a:close/>
                  <a:moveTo>
                    <a:pt x="4400550" y="381000"/>
                  </a:moveTo>
                  <a:lnTo>
                    <a:pt x="4552950" y="381000"/>
                  </a:lnTo>
                  <a:lnTo>
                    <a:pt x="4552950" y="400050"/>
                  </a:lnTo>
                  <a:lnTo>
                    <a:pt x="4400550" y="400050"/>
                  </a:lnTo>
                  <a:close/>
                  <a:moveTo>
                    <a:pt x="4610100" y="400050"/>
                  </a:moveTo>
                  <a:lnTo>
                    <a:pt x="4762500" y="400050"/>
                  </a:lnTo>
                  <a:lnTo>
                    <a:pt x="4762500" y="419100"/>
                  </a:lnTo>
                  <a:lnTo>
                    <a:pt x="4610100" y="419100"/>
                  </a:lnTo>
                  <a:close/>
                  <a:moveTo>
                    <a:pt x="4819650" y="419100"/>
                  </a:moveTo>
                  <a:lnTo>
                    <a:pt x="4972050" y="419100"/>
                  </a:lnTo>
                  <a:lnTo>
                    <a:pt x="4972050" y="438150"/>
                  </a:lnTo>
                  <a:lnTo>
                    <a:pt x="4819650" y="438150"/>
                  </a:lnTo>
                  <a:close/>
                  <a:moveTo>
                    <a:pt x="5029200" y="438150"/>
                  </a:moveTo>
                  <a:lnTo>
                    <a:pt x="5181600" y="438150"/>
                  </a:lnTo>
                  <a:lnTo>
                    <a:pt x="5181600" y="457200"/>
                  </a:lnTo>
                  <a:lnTo>
                    <a:pt x="5029200" y="457200"/>
                  </a:lnTo>
                  <a:close/>
                  <a:moveTo>
                    <a:pt x="5238750" y="457200"/>
                  </a:moveTo>
                  <a:lnTo>
                    <a:pt x="5391150" y="457200"/>
                  </a:lnTo>
                  <a:lnTo>
                    <a:pt x="5391150" y="476250"/>
                  </a:lnTo>
                  <a:lnTo>
                    <a:pt x="5238750" y="476250"/>
                  </a:lnTo>
                  <a:close/>
                  <a:moveTo>
                    <a:pt x="5448300" y="476250"/>
                  </a:moveTo>
                  <a:lnTo>
                    <a:pt x="5600700" y="476250"/>
                  </a:lnTo>
                  <a:lnTo>
                    <a:pt x="5600700" y="495300"/>
                  </a:lnTo>
                  <a:lnTo>
                    <a:pt x="5448300" y="495300"/>
                  </a:lnTo>
                  <a:close/>
                  <a:moveTo>
                    <a:pt x="5657850" y="495300"/>
                  </a:moveTo>
                  <a:lnTo>
                    <a:pt x="5810250" y="495300"/>
                  </a:lnTo>
                  <a:lnTo>
                    <a:pt x="5810250" y="514350"/>
                  </a:lnTo>
                  <a:lnTo>
                    <a:pt x="5657850" y="514350"/>
                  </a:lnTo>
                  <a:close/>
                  <a:moveTo>
                    <a:pt x="5867400" y="514350"/>
                  </a:moveTo>
                  <a:lnTo>
                    <a:pt x="5968746" y="514350"/>
                  </a:lnTo>
                  <a:lnTo>
                    <a:pt x="5968746" y="533400"/>
                  </a:lnTo>
                  <a:lnTo>
                    <a:pt x="5867400" y="533400"/>
                  </a:lnTo>
                  <a:close/>
                  <a:moveTo>
                    <a:pt x="0" y="0"/>
                  </a:moveTo>
                  <a:lnTo>
                    <a:pt x="152400" y="0"/>
                  </a:lnTo>
                  <a:lnTo>
                    <a:pt x="1524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967417"/>
            <a:chOff x="0" y="0"/>
            <a:chExt cx="4816593" cy="51816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518167"/>
            </a:xfrm>
            <a:custGeom>
              <a:avLst/>
              <a:gdLst/>
              <a:ahLst/>
              <a:cxnLst/>
              <a:rect l="l" t="t" r="r" b="b"/>
              <a:pathLst>
                <a:path w="4816592" h="518167">
                  <a:moveTo>
                    <a:pt x="0" y="0"/>
                  </a:moveTo>
                  <a:lnTo>
                    <a:pt x="4816592" y="0"/>
                  </a:lnTo>
                  <a:lnTo>
                    <a:pt x="4816592" y="518167"/>
                  </a:lnTo>
                  <a:lnTo>
                    <a:pt x="0" y="5181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816593" cy="556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7281793" y="4154143"/>
            <a:ext cx="1097974" cy="1097974"/>
          </a:xfrm>
          <a:custGeom>
            <a:avLst/>
            <a:gdLst/>
            <a:ahLst/>
            <a:cxnLst/>
            <a:rect l="l" t="t" r="r" b="b"/>
            <a:pathLst>
              <a:path w="1097974" h="1097974">
                <a:moveTo>
                  <a:pt x="0" y="0"/>
                </a:moveTo>
                <a:lnTo>
                  <a:pt x="1097974" y="0"/>
                </a:lnTo>
                <a:lnTo>
                  <a:pt x="1097974" y="1097974"/>
                </a:lnTo>
                <a:lnTo>
                  <a:pt x="0" y="10979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770220" y="4154143"/>
            <a:ext cx="1643273" cy="1230961"/>
          </a:xfrm>
          <a:custGeom>
            <a:avLst/>
            <a:gdLst/>
            <a:ahLst/>
            <a:cxnLst/>
            <a:rect l="l" t="t" r="r" b="b"/>
            <a:pathLst>
              <a:path w="1643273" h="1230961">
                <a:moveTo>
                  <a:pt x="0" y="0"/>
                </a:moveTo>
                <a:lnTo>
                  <a:pt x="1643273" y="0"/>
                </a:lnTo>
                <a:lnTo>
                  <a:pt x="1643273" y="1230961"/>
                </a:lnTo>
                <a:lnTo>
                  <a:pt x="0" y="12309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9987327" y="6601590"/>
            <a:ext cx="1209060" cy="1128960"/>
          </a:xfrm>
          <a:custGeom>
            <a:avLst/>
            <a:gdLst/>
            <a:ahLst/>
            <a:cxnLst/>
            <a:rect l="l" t="t" r="r" b="b"/>
            <a:pathLst>
              <a:path w="1209060" h="1128960">
                <a:moveTo>
                  <a:pt x="0" y="0"/>
                </a:moveTo>
                <a:lnTo>
                  <a:pt x="1209060" y="0"/>
                </a:lnTo>
                <a:lnTo>
                  <a:pt x="1209060" y="1128960"/>
                </a:lnTo>
                <a:lnTo>
                  <a:pt x="0" y="11289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7505302" y="6600960"/>
            <a:ext cx="874465" cy="1245641"/>
          </a:xfrm>
          <a:custGeom>
            <a:avLst/>
            <a:gdLst/>
            <a:ahLst/>
            <a:cxnLst/>
            <a:rect l="l" t="t" r="r" b="b"/>
            <a:pathLst>
              <a:path w="874465" h="1245641">
                <a:moveTo>
                  <a:pt x="0" y="0"/>
                </a:moveTo>
                <a:lnTo>
                  <a:pt x="874465" y="0"/>
                </a:lnTo>
                <a:lnTo>
                  <a:pt x="874465" y="1245641"/>
                </a:lnTo>
                <a:lnTo>
                  <a:pt x="0" y="124564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906600" y="3508950"/>
            <a:ext cx="456246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1">
                <a:solidFill>
                  <a:srgbClr val="000000"/>
                </a:solidFill>
                <a:latin typeface="Roboto Bold"/>
              </a:rPr>
              <a:t>Individuals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8040" y="7356420"/>
            <a:ext cx="4562460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29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u="none" strike="noStrike" spc="-1">
                <a:solidFill>
                  <a:srgbClr val="000000"/>
                </a:solidFill>
                <a:latin typeface="Nunito"/>
              </a:rPr>
              <a:t>Enhance Online Safety</a:t>
            </a:r>
          </a:p>
          <a:p>
            <a:pPr marL="452437" lvl="1" indent="-226219" algn="l">
              <a:lnSpc>
                <a:spcPts val="29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u="none" strike="noStrike" spc="-1">
                <a:solidFill>
                  <a:srgbClr val="000000"/>
                </a:solidFill>
                <a:latin typeface="Nunito"/>
              </a:rPr>
              <a:t>Minimize Identity Theft</a:t>
            </a:r>
          </a:p>
          <a:p>
            <a:pPr marL="452437" lvl="1" indent="-226219" algn="l">
              <a:lnSpc>
                <a:spcPts val="29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u="none" strike="noStrike" spc="-1">
                <a:solidFill>
                  <a:srgbClr val="000000"/>
                </a:solidFill>
                <a:latin typeface="Nunito"/>
              </a:rPr>
              <a:t>Promote Responsible Online Habits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8040" y="6581910"/>
            <a:ext cx="456246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u="none" strike="noStrike" spc="-1">
                <a:solidFill>
                  <a:srgbClr val="000000"/>
                </a:solidFill>
                <a:latin typeface="Roboto Bold"/>
              </a:rPr>
              <a:t>Society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264941" y="3508950"/>
            <a:ext cx="2438614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u="none" strike="noStrike" spc="-1">
                <a:solidFill>
                  <a:srgbClr val="000000"/>
                </a:solidFill>
                <a:latin typeface="Roboto Bold"/>
              </a:rPr>
              <a:t>Organizations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275905" y="6581910"/>
            <a:ext cx="1208343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u="none" strike="noStrike" spc="-1">
                <a:solidFill>
                  <a:srgbClr val="000000"/>
                </a:solidFill>
                <a:latin typeface="Roboto Bold"/>
              </a:rPr>
              <a:t>Global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070188" y="7356420"/>
            <a:ext cx="3996443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29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u="none" strike="noStrike" spc="-1">
                <a:solidFill>
                  <a:srgbClr val="000000"/>
                </a:solidFill>
                <a:latin typeface="Nunito"/>
              </a:rPr>
              <a:t>Thriving Cybersecurity Industry.</a:t>
            </a:r>
          </a:p>
          <a:p>
            <a:pPr marL="452437" lvl="1" indent="-226219" algn="l">
              <a:lnSpc>
                <a:spcPts val="29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u="none" strike="noStrike" spc="-1">
                <a:solidFill>
                  <a:srgbClr val="000000"/>
                </a:solidFill>
                <a:latin typeface="Nunito"/>
              </a:rPr>
              <a:t>Boosting Competitiveness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041827" y="393159"/>
            <a:ext cx="620434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Roboto Bold"/>
              </a:rPr>
              <a:t>Expected </a:t>
            </a:r>
            <a:r>
              <a:rPr lang="en-US" sz="6000">
                <a:solidFill>
                  <a:srgbClr val="FFBF00"/>
                </a:solidFill>
                <a:latin typeface="Roboto Bold"/>
              </a:rPr>
              <a:t>Benefits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811799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386" y="2811799"/>
            <a:ext cx="5526433" cy="7475201"/>
            <a:chOff x="0" y="0"/>
            <a:chExt cx="1455521" cy="19687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55521" cy="1968777"/>
            </a:xfrm>
            <a:custGeom>
              <a:avLst/>
              <a:gdLst/>
              <a:ahLst/>
              <a:cxnLst/>
              <a:rect l="l" t="t" r="r" b="b"/>
              <a:pathLst>
                <a:path w="1455521" h="1968777">
                  <a:moveTo>
                    <a:pt x="0" y="0"/>
                  </a:moveTo>
                  <a:lnTo>
                    <a:pt x="1455521" y="0"/>
                  </a:lnTo>
                  <a:lnTo>
                    <a:pt x="1455521" y="1968777"/>
                  </a:lnTo>
                  <a:lnTo>
                    <a:pt x="0" y="1968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55521" cy="2006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80091" y="2811799"/>
            <a:ext cx="5526433" cy="7475201"/>
            <a:chOff x="0" y="0"/>
            <a:chExt cx="1455521" cy="19687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55521" cy="1968777"/>
            </a:xfrm>
            <a:custGeom>
              <a:avLst/>
              <a:gdLst/>
              <a:ahLst/>
              <a:cxnLst/>
              <a:rect l="l" t="t" r="r" b="b"/>
              <a:pathLst>
                <a:path w="1455521" h="1968777">
                  <a:moveTo>
                    <a:pt x="0" y="0"/>
                  </a:moveTo>
                  <a:lnTo>
                    <a:pt x="1455521" y="0"/>
                  </a:lnTo>
                  <a:lnTo>
                    <a:pt x="1455521" y="1968777"/>
                  </a:lnTo>
                  <a:lnTo>
                    <a:pt x="0" y="1968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55521" cy="2006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56953" y="3919074"/>
            <a:ext cx="4774590" cy="3998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Simple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uni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Secure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uni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Transparent !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uni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Innovative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uni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Customizable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761567" y="2811799"/>
            <a:ext cx="5526433" cy="7475201"/>
            <a:chOff x="0" y="0"/>
            <a:chExt cx="1455521" cy="19687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55521" cy="1968777"/>
            </a:xfrm>
            <a:custGeom>
              <a:avLst/>
              <a:gdLst/>
              <a:ahLst/>
              <a:cxnLst/>
              <a:rect l="l" t="t" r="r" b="b"/>
              <a:pathLst>
                <a:path w="1455521" h="1968777">
                  <a:moveTo>
                    <a:pt x="0" y="0"/>
                  </a:moveTo>
                  <a:lnTo>
                    <a:pt x="1455521" y="0"/>
                  </a:lnTo>
                  <a:lnTo>
                    <a:pt x="1455521" y="1968777"/>
                  </a:lnTo>
                  <a:lnTo>
                    <a:pt x="0" y="1968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455521" cy="2006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515522" y="5468474"/>
            <a:ext cx="864568" cy="981640"/>
            <a:chOff x="0" y="0"/>
            <a:chExt cx="715864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5864" cy="812800"/>
            </a:xfrm>
            <a:custGeom>
              <a:avLst/>
              <a:gdLst/>
              <a:ahLst/>
              <a:cxnLst/>
              <a:rect l="l" t="t" r="r" b="b"/>
              <a:pathLst>
                <a:path w="715864" h="812800">
                  <a:moveTo>
                    <a:pt x="715864" y="406400"/>
                  </a:moveTo>
                  <a:lnTo>
                    <a:pt x="309464" y="0"/>
                  </a:lnTo>
                  <a:lnTo>
                    <a:pt x="309464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309464" y="609600"/>
                  </a:lnTo>
                  <a:lnTo>
                    <a:pt x="309464" y="812800"/>
                  </a:lnTo>
                  <a:lnTo>
                    <a:pt x="715864" y="40640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65100"/>
              <a:ext cx="61426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96720" y="802640"/>
            <a:ext cx="10094560" cy="1543051"/>
            <a:chOff x="0" y="0"/>
            <a:chExt cx="13459413" cy="205740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66675"/>
              <a:ext cx="13459413" cy="1273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99"/>
                </a:lnSpc>
              </a:pPr>
              <a:r>
                <a:rPr lang="en-US" sz="5999" spc="179">
                  <a:solidFill>
                    <a:srgbClr val="FFFFFF"/>
                  </a:solidFill>
                  <a:latin typeface="Roboto Bold"/>
                </a:rPr>
                <a:t>Market</a:t>
              </a:r>
              <a:r>
                <a:rPr lang="en-US" sz="5999" spc="179">
                  <a:solidFill>
                    <a:srgbClr val="3EDAD8"/>
                  </a:solidFill>
                  <a:latin typeface="Roboto Bold"/>
                </a:rPr>
                <a:t> </a:t>
              </a:r>
              <a:r>
                <a:rPr lang="en-US" sz="5999" spc="179">
                  <a:solidFill>
                    <a:srgbClr val="FFBF00"/>
                  </a:solidFill>
                  <a:latin typeface="Roboto Bold"/>
                </a:rPr>
                <a:t>Analysis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2876"/>
              <a:ext cx="13459413" cy="64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spc="149">
                  <a:solidFill>
                    <a:srgbClr val="FFFFFF"/>
                  </a:solidFill>
                  <a:latin typeface="Nunito"/>
                </a:rPr>
                <a:t>Know the customer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75476" y="3919074"/>
            <a:ext cx="4774590" cy="310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Market size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uni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Security behavior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uni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Security knowledge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uni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Obstacles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4376" y="3058412"/>
            <a:ext cx="370696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boto Bold"/>
              </a:rPr>
              <a:t>Users characteristics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15162" y="3058412"/>
            <a:ext cx="370696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boto Bold"/>
              </a:rPr>
              <a:t>Application features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38429" y="3919074"/>
            <a:ext cx="4774590" cy="3998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Free ! (general users)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uni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Payable (business)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uni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Strong marketing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uni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Institutional collaboration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uni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</a:rPr>
              <a:t>In-app advertisement 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95024" y="3058412"/>
            <a:ext cx="239236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oboto Bold"/>
              </a:rPr>
              <a:t>Business plan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1893468" y="5468474"/>
            <a:ext cx="868099" cy="981640"/>
            <a:chOff x="0" y="0"/>
            <a:chExt cx="718788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18788" cy="812800"/>
            </a:xfrm>
            <a:custGeom>
              <a:avLst/>
              <a:gdLst/>
              <a:ahLst/>
              <a:cxnLst/>
              <a:rect l="l" t="t" r="r" b="b"/>
              <a:pathLst>
                <a:path w="718788" h="812800">
                  <a:moveTo>
                    <a:pt x="718788" y="406400"/>
                  </a:moveTo>
                  <a:lnTo>
                    <a:pt x="312388" y="0"/>
                  </a:lnTo>
                  <a:lnTo>
                    <a:pt x="31238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312388" y="609600"/>
                  </a:lnTo>
                  <a:lnTo>
                    <a:pt x="312388" y="812800"/>
                  </a:lnTo>
                  <a:lnTo>
                    <a:pt x="718788" y="40640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65100"/>
              <a:ext cx="61718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482376" y="313461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6956953" y="313461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3338429" y="313461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945072"/>
            <a:chOff x="0" y="0"/>
            <a:chExt cx="4816593" cy="1829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29155"/>
            </a:xfrm>
            <a:custGeom>
              <a:avLst/>
              <a:gdLst/>
              <a:ahLst/>
              <a:cxnLst/>
              <a:rect l="l" t="t" r="r" b="b"/>
              <a:pathLst>
                <a:path w="4816592" h="1829155">
                  <a:moveTo>
                    <a:pt x="0" y="0"/>
                  </a:moveTo>
                  <a:lnTo>
                    <a:pt x="4816592" y="0"/>
                  </a:lnTo>
                  <a:lnTo>
                    <a:pt x="4816592" y="1829155"/>
                  </a:lnTo>
                  <a:lnTo>
                    <a:pt x="0" y="18291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8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6945072"/>
            <a:ext cx="18288000" cy="0"/>
          </a:xfrm>
          <a:prstGeom prst="line">
            <a:avLst/>
          </a:prstGeom>
          <a:ln w="47625" cap="flat">
            <a:solidFill>
              <a:srgbClr val="FFBF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677480" y="6330356"/>
            <a:ext cx="7610520" cy="3956644"/>
            <a:chOff x="0" y="0"/>
            <a:chExt cx="2004417" cy="10420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417" cy="1042079"/>
            </a:xfrm>
            <a:custGeom>
              <a:avLst/>
              <a:gdLst/>
              <a:ahLst/>
              <a:cxnLst/>
              <a:rect l="l" t="t" r="r" b="b"/>
              <a:pathLst>
                <a:path w="2004417" h="1042079">
                  <a:moveTo>
                    <a:pt x="0" y="0"/>
                  </a:moveTo>
                  <a:lnTo>
                    <a:pt x="2004417" y="0"/>
                  </a:lnTo>
                  <a:lnTo>
                    <a:pt x="2004417" y="1042079"/>
                  </a:lnTo>
                  <a:lnTo>
                    <a:pt x="0" y="1042079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04417" cy="1080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01403" y="1538641"/>
            <a:ext cx="8312473" cy="79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Roboto Bold"/>
              </a:rPr>
              <a:t>Background And Related Work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26297" y="2671166"/>
            <a:ext cx="6521980" cy="1021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Roboto"/>
              </a:rPr>
              <a:t>Related Work</a:t>
            </a:r>
          </a:p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Roboto"/>
              </a:rPr>
              <a:t>User Reviews About Related Work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49375" y="7631926"/>
            <a:ext cx="6466731" cy="128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7"/>
              </a:lnSpc>
            </a:pPr>
            <a:r>
              <a:rPr lang="en-US" sz="3712">
                <a:solidFill>
                  <a:srgbClr val="000000"/>
                </a:solidFill>
                <a:latin typeface="Roboto Bold"/>
              </a:rPr>
              <a:t>02</a:t>
            </a:r>
          </a:p>
          <a:p>
            <a:pPr algn="ctr">
              <a:lnSpc>
                <a:spcPts val="5197"/>
              </a:lnSpc>
            </a:pPr>
            <a:r>
              <a:rPr lang="en-US" sz="3712">
                <a:solidFill>
                  <a:srgbClr val="000000"/>
                </a:solidFill>
                <a:latin typeface="Roboto Bold"/>
              </a:rPr>
              <a:t>Background And Related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810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3606300" y="3143215"/>
            <a:ext cx="2670668" cy="6955554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6467468" y="3143215"/>
            <a:ext cx="2670668" cy="6955554"/>
          </a:xfrm>
          <a:prstGeom prst="rect">
            <a:avLst/>
          </a:prstGeom>
          <a:solidFill>
            <a:srgbClr val="F7DF1E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9328636" y="3143215"/>
            <a:ext cx="2670668" cy="6955554"/>
          </a:xfrm>
          <a:prstGeom prst="rect">
            <a:avLst/>
          </a:prstGeom>
          <a:solidFill>
            <a:srgbClr val="F7DF1E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2189805" y="3143215"/>
            <a:ext cx="2670668" cy="6955554"/>
          </a:xfrm>
          <a:prstGeom prst="rect">
            <a:avLst/>
          </a:prstGeom>
          <a:solidFill>
            <a:srgbClr val="F7DF1E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5050973" y="3143215"/>
            <a:ext cx="2670668" cy="6955554"/>
          </a:xfrm>
          <a:prstGeom prst="rect">
            <a:avLst/>
          </a:prstGeom>
          <a:solidFill>
            <a:srgbClr val="F7DF1E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796800" y="3159704"/>
            <a:ext cx="228966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249">
                <a:solidFill>
                  <a:srgbClr val="000000"/>
                </a:solidFill>
                <a:latin typeface="Aileron Bold"/>
              </a:rPr>
              <a:t>NORDPASS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57968" y="3159704"/>
            <a:ext cx="228966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249">
                <a:solidFill>
                  <a:srgbClr val="000000"/>
                </a:solidFill>
                <a:latin typeface="Aileron Bold"/>
              </a:rPr>
              <a:t>BITWARDEN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19136" y="3159704"/>
            <a:ext cx="228966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249">
                <a:solidFill>
                  <a:srgbClr val="000000"/>
                </a:solidFill>
                <a:latin typeface="Aileron Bold"/>
              </a:rPr>
              <a:t>ROBOFROM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80305" y="3159704"/>
            <a:ext cx="228966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249">
                <a:solidFill>
                  <a:srgbClr val="000000"/>
                </a:solidFill>
                <a:latin typeface="Aileron Bold"/>
              </a:rPr>
              <a:t>KEEPASS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41473" y="3159704"/>
            <a:ext cx="228966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249">
                <a:solidFill>
                  <a:srgbClr val="000000"/>
                </a:solidFill>
                <a:latin typeface="Aileron Bold"/>
              </a:rPr>
              <a:t>PASSGUARD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081331" y="802640"/>
            <a:ext cx="10094560" cy="1543051"/>
            <a:chOff x="0" y="0"/>
            <a:chExt cx="13459413" cy="205740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13459413" cy="1273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99"/>
                </a:lnSpc>
              </a:pPr>
              <a:r>
                <a:rPr lang="en-US" sz="5999" spc="179">
                  <a:solidFill>
                    <a:srgbClr val="FFFFFF"/>
                  </a:solidFill>
                  <a:latin typeface="Roboto Bold"/>
                </a:rPr>
                <a:t>Related</a:t>
              </a:r>
              <a:r>
                <a:rPr lang="en-US" sz="5999" spc="179">
                  <a:solidFill>
                    <a:srgbClr val="3EDAD8"/>
                  </a:solidFill>
                  <a:latin typeface="Roboto Bold"/>
                </a:rPr>
                <a:t> </a:t>
              </a:r>
              <a:r>
                <a:rPr lang="en-US" sz="5999" spc="179">
                  <a:solidFill>
                    <a:srgbClr val="FFBF00"/>
                  </a:solidFill>
                  <a:latin typeface="Roboto Bold"/>
                </a:rPr>
                <a:t>Work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412876"/>
              <a:ext cx="13459413" cy="64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spc="149">
                  <a:solidFill>
                    <a:srgbClr val="FFFFFF"/>
                  </a:solidFill>
                  <a:latin typeface="Nunito"/>
                </a:rPr>
                <a:t>Comparison Table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7444506" y="3974092"/>
            <a:ext cx="562707" cy="443545"/>
          </a:xfrm>
          <a:custGeom>
            <a:avLst/>
            <a:gdLst/>
            <a:ahLst/>
            <a:cxnLst/>
            <a:rect l="l" t="t" r="r" b="b"/>
            <a:pathLst>
              <a:path w="562707" h="443545">
                <a:moveTo>
                  <a:pt x="0" y="0"/>
                </a:moveTo>
                <a:lnTo>
                  <a:pt x="562706" y="0"/>
                </a:lnTo>
                <a:lnTo>
                  <a:pt x="562706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4762871" y="4017645"/>
            <a:ext cx="357525" cy="357525"/>
          </a:xfrm>
          <a:custGeom>
            <a:avLst/>
            <a:gdLst/>
            <a:ahLst/>
            <a:cxnLst/>
            <a:rect l="l" t="t" r="r" b="b"/>
            <a:pathLst>
              <a:path w="357525" h="357525">
                <a:moveTo>
                  <a:pt x="0" y="0"/>
                </a:moveTo>
                <a:lnTo>
                  <a:pt x="357525" y="0"/>
                </a:lnTo>
                <a:lnTo>
                  <a:pt x="357525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375859" y="3989070"/>
            <a:ext cx="3039941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spc="124">
                <a:solidFill>
                  <a:srgbClr val="191919"/>
                </a:solidFill>
                <a:latin typeface="Nunito"/>
              </a:rPr>
              <a:t>Unlimited Storage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1109" y="4941570"/>
            <a:ext cx="2849441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spc="124">
                <a:solidFill>
                  <a:srgbClr val="191919"/>
                </a:solidFill>
                <a:latin typeface="Nunito"/>
              </a:rPr>
              <a:t>Subscription Free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939" y="5894070"/>
            <a:ext cx="3530361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spc="124">
                <a:solidFill>
                  <a:srgbClr val="191919"/>
                </a:solidFill>
                <a:latin typeface="Nunito"/>
              </a:rPr>
              <a:t>Encryption In Transit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7625" y="6846570"/>
            <a:ext cx="2566988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spc="124">
                <a:solidFill>
                  <a:srgbClr val="191919"/>
                </a:solidFill>
                <a:latin typeface="Nunito"/>
              </a:rPr>
              <a:t>Import/Export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7625" y="7799070"/>
            <a:ext cx="2566988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spc="124">
                <a:solidFill>
                  <a:srgbClr val="191919"/>
                </a:solidFill>
                <a:latin typeface="Nunito"/>
              </a:rPr>
              <a:t>User-Friendly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57625" y="8751570"/>
            <a:ext cx="2566988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spc="124">
                <a:solidFill>
                  <a:srgbClr val="191919"/>
                </a:solidFill>
                <a:latin typeface="Nunito"/>
              </a:rPr>
              <a:t>Cloud Storage Independent</a:t>
            </a:r>
          </a:p>
        </p:txBody>
      </p:sp>
      <p:sp>
        <p:nvSpPr>
          <p:cNvPr id="24" name="Freeform 24"/>
          <p:cNvSpPr/>
          <p:nvPr/>
        </p:nvSpPr>
        <p:spPr>
          <a:xfrm>
            <a:off x="10331322" y="3974092"/>
            <a:ext cx="562707" cy="443545"/>
          </a:xfrm>
          <a:custGeom>
            <a:avLst/>
            <a:gdLst/>
            <a:ahLst/>
            <a:cxnLst/>
            <a:rect l="l" t="t" r="r" b="b"/>
            <a:pathLst>
              <a:path w="562707" h="443545">
                <a:moveTo>
                  <a:pt x="0" y="0"/>
                </a:moveTo>
                <a:lnTo>
                  <a:pt x="562706" y="0"/>
                </a:lnTo>
                <a:lnTo>
                  <a:pt x="562706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3218138" y="3974092"/>
            <a:ext cx="562707" cy="443545"/>
          </a:xfrm>
          <a:custGeom>
            <a:avLst/>
            <a:gdLst/>
            <a:ahLst/>
            <a:cxnLst/>
            <a:rect l="l" t="t" r="r" b="b"/>
            <a:pathLst>
              <a:path w="562707" h="443545">
                <a:moveTo>
                  <a:pt x="0" y="0"/>
                </a:moveTo>
                <a:lnTo>
                  <a:pt x="562706" y="0"/>
                </a:lnTo>
                <a:lnTo>
                  <a:pt x="562706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6104954" y="3974092"/>
            <a:ext cx="562707" cy="443545"/>
          </a:xfrm>
          <a:custGeom>
            <a:avLst/>
            <a:gdLst/>
            <a:ahLst/>
            <a:cxnLst/>
            <a:rect l="l" t="t" r="r" b="b"/>
            <a:pathLst>
              <a:path w="562707" h="443545">
                <a:moveTo>
                  <a:pt x="0" y="0"/>
                </a:moveTo>
                <a:lnTo>
                  <a:pt x="562706" y="0"/>
                </a:lnTo>
                <a:lnTo>
                  <a:pt x="562706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7444740" y="4970145"/>
            <a:ext cx="562707" cy="443545"/>
          </a:xfrm>
          <a:custGeom>
            <a:avLst/>
            <a:gdLst/>
            <a:ahLst/>
            <a:cxnLst/>
            <a:rect l="l" t="t" r="r" b="b"/>
            <a:pathLst>
              <a:path w="562707" h="443545">
                <a:moveTo>
                  <a:pt x="0" y="0"/>
                </a:moveTo>
                <a:lnTo>
                  <a:pt x="562707" y="0"/>
                </a:lnTo>
                <a:lnTo>
                  <a:pt x="562707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0433913" y="4970145"/>
            <a:ext cx="357525" cy="357525"/>
          </a:xfrm>
          <a:custGeom>
            <a:avLst/>
            <a:gdLst/>
            <a:ahLst/>
            <a:cxnLst/>
            <a:rect l="l" t="t" r="r" b="b"/>
            <a:pathLst>
              <a:path w="357525" h="357525">
                <a:moveTo>
                  <a:pt x="0" y="0"/>
                </a:moveTo>
                <a:lnTo>
                  <a:pt x="357524" y="0"/>
                </a:lnTo>
                <a:lnTo>
                  <a:pt x="357524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3166842" y="4970145"/>
            <a:ext cx="562707" cy="443545"/>
          </a:xfrm>
          <a:custGeom>
            <a:avLst/>
            <a:gdLst/>
            <a:ahLst/>
            <a:cxnLst/>
            <a:rect l="l" t="t" r="r" b="b"/>
            <a:pathLst>
              <a:path w="562707" h="443545">
                <a:moveTo>
                  <a:pt x="0" y="0"/>
                </a:moveTo>
                <a:lnTo>
                  <a:pt x="562707" y="0"/>
                </a:lnTo>
                <a:lnTo>
                  <a:pt x="562707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6104954" y="4970145"/>
            <a:ext cx="562707" cy="443545"/>
          </a:xfrm>
          <a:custGeom>
            <a:avLst/>
            <a:gdLst/>
            <a:ahLst/>
            <a:cxnLst/>
            <a:rect l="l" t="t" r="r" b="b"/>
            <a:pathLst>
              <a:path w="562707" h="443545">
                <a:moveTo>
                  <a:pt x="0" y="0"/>
                </a:moveTo>
                <a:lnTo>
                  <a:pt x="562706" y="0"/>
                </a:lnTo>
                <a:lnTo>
                  <a:pt x="562706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4762871" y="4970145"/>
            <a:ext cx="357525" cy="357525"/>
          </a:xfrm>
          <a:custGeom>
            <a:avLst/>
            <a:gdLst/>
            <a:ahLst/>
            <a:cxnLst/>
            <a:rect l="l" t="t" r="r" b="b"/>
            <a:pathLst>
              <a:path w="357525" h="357525">
                <a:moveTo>
                  <a:pt x="0" y="0"/>
                </a:moveTo>
                <a:lnTo>
                  <a:pt x="357525" y="0"/>
                </a:lnTo>
                <a:lnTo>
                  <a:pt x="357525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4660281" y="5922645"/>
            <a:ext cx="562707" cy="443545"/>
          </a:xfrm>
          <a:custGeom>
            <a:avLst/>
            <a:gdLst/>
            <a:ahLst/>
            <a:cxnLst/>
            <a:rect l="l" t="t" r="r" b="b"/>
            <a:pathLst>
              <a:path w="562707" h="443545">
                <a:moveTo>
                  <a:pt x="0" y="0"/>
                </a:moveTo>
                <a:lnTo>
                  <a:pt x="562706" y="0"/>
                </a:lnTo>
                <a:lnTo>
                  <a:pt x="562706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7573568" y="5887273"/>
            <a:ext cx="357525" cy="357525"/>
          </a:xfrm>
          <a:custGeom>
            <a:avLst/>
            <a:gdLst/>
            <a:ahLst/>
            <a:cxnLst/>
            <a:rect l="l" t="t" r="r" b="b"/>
            <a:pathLst>
              <a:path w="357525" h="357525">
                <a:moveTo>
                  <a:pt x="0" y="0"/>
                </a:moveTo>
                <a:lnTo>
                  <a:pt x="357525" y="0"/>
                </a:lnTo>
                <a:lnTo>
                  <a:pt x="357525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0331322" y="5861949"/>
            <a:ext cx="562707" cy="443545"/>
          </a:xfrm>
          <a:custGeom>
            <a:avLst/>
            <a:gdLst/>
            <a:ahLst/>
            <a:cxnLst/>
            <a:rect l="l" t="t" r="r" b="b"/>
            <a:pathLst>
              <a:path w="562707" h="443545">
                <a:moveTo>
                  <a:pt x="0" y="0"/>
                </a:moveTo>
                <a:lnTo>
                  <a:pt x="562706" y="0"/>
                </a:lnTo>
                <a:lnTo>
                  <a:pt x="562706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3194961" y="5892297"/>
            <a:ext cx="562707" cy="443545"/>
          </a:xfrm>
          <a:custGeom>
            <a:avLst/>
            <a:gdLst/>
            <a:ahLst/>
            <a:cxnLst/>
            <a:rect l="l" t="t" r="r" b="b"/>
            <a:pathLst>
              <a:path w="562707" h="443545">
                <a:moveTo>
                  <a:pt x="0" y="0"/>
                </a:moveTo>
                <a:lnTo>
                  <a:pt x="562706" y="0"/>
                </a:lnTo>
                <a:lnTo>
                  <a:pt x="562706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6104954" y="5922645"/>
            <a:ext cx="562707" cy="443545"/>
          </a:xfrm>
          <a:custGeom>
            <a:avLst/>
            <a:gdLst/>
            <a:ahLst/>
            <a:cxnLst/>
            <a:rect l="l" t="t" r="r" b="b"/>
            <a:pathLst>
              <a:path w="562707" h="443545">
                <a:moveTo>
                  <a:pt x="0" y="0"/>
                </a:moveTo>
                <a:lnTo>
                  <a:pt x="562706" y="0"/>
                </a:lnTo>
                <a:lnTo>
                  <a:pt x="562706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0433913" y="6875145"/>
            <a:ext cx="357525" cy="357525"/>
          </a:xfrm>
          <a:custGeom>
            <a:avLst/>
            <a:gdLst/>
            <a:ahLst/>
            <a:cxnLst/>
            <a:rect l="l" t="t" r="r" b="b"/>
            <a:pathLst>
              <a:path w="357525" h="357525">
                <a:moveTo>
                  <a:pt x="0" y="0"/>
                </a:moveTo>
                <a:lnTo>
                  <a:pt x="357524" y="0"/>
                </a:lnTo>
                <a:lnTo>
                  <a:pt x="357524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4660582" y="6875145"/>
            <a:ext cx="562707" cy="443545"/>
          </a:xfrm>
          <a:custGeom>
            <a:avLst/>
            <a:gdLst/>
            <a:ahLst/>
            <a:cxnLst/>
            <a:rect l="l" t="t" r="r" b="b"/>
            <a:pathLst>
              <a:path w="562707" h="443545">
                <a:moveTo>
                  <a:pt x="0" y="0"/>
                </a:moveTo>
                <a:lnTo>
                  <a:pt x="562707" y="0"/>
                </a:lnTo>
                <a:lnTo>
                  <a:pt x="562707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7495801" y="6875145"/>
            <a:ext cx="562707" cy="443545"/>
          </a:xfrm>
          <a:custGeom>
            <a:avLst/>
            <a:gdLst/>
            <a:ahLst/>
            <a:cxnLst/>
            <a:rect l="l" t="t" r="r" b="b"/>
            <a:pathLst>
              <a:path w="562707" h="443545">
                <a:moveTo>
                  <a:pt x="0" y="0"/>
                </a:moveTo>
                <a:lnTo>
                  <a:pt x="562707" y="0"/>
                </a:lnTo>
                <a:lnTo>
                  <a:pt x="562707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13218138" y="6875145"/>
            <a:ext cx="562707" cy="443545"/>
          </a:xfrm>
          <a:custGeom>
            <a:avLst/>
            <a:gdLst/>
            <a:ahLst/>
            <a:cxnLst/>
            <a:rect l="l" t="t" r="r" b="b"/>
            <a:pathLst>
              <a:path w="562707" h="443545">
                <a:moveTo>
                  <a:pt x="0" y="0"/>
                </a:moveTo>
                <a:lnTo>
                  <a:pt x="562706" y="0"/>
                </a:lnTo>
                <a:lnTo>
                  <a:pt x="562706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6104954" y="6875145"/>
            <a:ext cx="562707" cy="443545"/>
          </a:xfrm>
          <a:custGeom>
            <a:avLst/>
            <a:gdLst/>
            <a:ahLst/>
            <a:cxnLst/>
            <a:rect l="l" t="t" r="r" b="b"/>
            <a:pathLst>
              <a:path w="562707" h="443545">
                <a:moveTo>
                  <a:pt x="0" y="0"/>
                </a:moveTo>
                <a:lnTo>
                  <a:pt x="562706" y="0"/>
                </a:lnTo>
                <a:lnTo>
                  <a:pt x="562706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16104954" y="7827645"/>
            <a:ext cx="562707" cy="443545"/>
          </a:xfrm>
          <a:custGeom>
            <a:avLst/>
            <a:gdLst/>
            <a:ahLst/>
            <a:cxnLst/>
            <a:rect l="l" t="t" r="r" b="b"/>
            <a:pathLst>
              <a:path w="562707" h="443545">
                <a:moveTo>
                  <a:pt x="0" y="0"/>
                </a:moveTo>
                <a:lnTo>
                  <a:pt x="562706" y="0"/>
                </a:lnTo>
                <a:lnTo>
                  <a:pt x="562706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7573568" y="7827645"/>
            <a:ext cx="357525" cy="357525"/>
          </a:xfrm>
          <a:custGeom>
            <a:avLst/>
            <a:gdLst/>
            <a:ahLst/>
            <a:cxnLst/>
            <a:rect l="l" t="t" r="r" b="b"/>
            <a:pathLst>
              <a:path w="357525" h="357525">
                <a:moveTo>
                  <a:pt x="0" y="0"/>
                </a:moveTo>
                <a:lnTo>
                  <a:pt x="357525" y="0"/>
                </a:lnTo>
                <a:lnTo>
                  <a:pt x="357525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13320729" y="7827645"/>
            <a:ext cx="357525" cy="357525"/>
          </a:xfrm>
          <a:custGeom>
            <a:avLst/>
            <a:gdLst/>
            <a:ahLst/>
            <a:cxnLst/>
            <a:rect l="l" t="t" r="r" b="b"/>
            <a:pathLst>
              <a:path w="357525" h="357525">
                <a:moveTo>
                  <a:pt x="0" y="0"/>
                </a:moveTo>
                <a:lnTo>
                  <a:pt x="357524" y="0"/>
                </a:lnTo>
                <a:lnTo>
                  <a:pt x="357524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/>
          <p:cNvSpPr/>
          <p:nvPr/>
        </p:nvSpPr>
        <p:spPr>
          <a:xfrm>
            <a:off x="10331322" y="7827645"/>
            <a:ext cx="562707" cy="443545"/>
          </a:xfrm>
          <a:custGeom>
            <a:avLst/>
            <a:gdLst/>
            <a:ahLst/>
            <a:cxnLst/>
            <a:rect l="l" t="t" r="r" b="b"/>
            <a:pathLst>
              <a:path w="562707" h="443545">
                <a:moveTo>
                  <a:pt x="0" y="0"/>
                </a:moveTo>
                <a:lnTo>
                  <a:pt x="562706" y="0"/>
                </a:lnTo>
                <a:lnTo>
                  <a:pt x="562706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/>
          <p:cNvSpPr/>
          <p:nvPr/>
        </p:nvSpPr>
        <p:spPr>
          <a:xfrm>
            <a:off x="4660582" y="7827645"/>
            <a:ext cx="562707" cy="443545"/>
          </a:xfrm>
          <a:custGeom>
            <a:avLst/>
            <a:gdLst/>
            <a:ahLst/>
            <a:cxnLst/>
            <a:rect l="l" t="t" r="r" b="b"/>
            <a:pathLst>
              <a:path w="562707" h="443545">
                <a:moveTo>
                  <a:pt x="0" y="0"/>
                </a:moveTo>
                <a:lnTo>
                  <a:pt x="562707" y="0"/>
                </a:lnTo>
                <a:lnTo>
                  <a:pt x="562707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16104954" y="8780145"/>
            <a:ext cx="562707" cy="443545"/>
          </a:xfrm>
          <a:custGeom>
            <a:avLst/>
            <a:gdLst/>
            <a:ahLst/>
            <a:cxnLst/>
            <a:rect l="l" t="t" r="r" b="b"/>
            <a:pathLst>
              <a:path w="562707" h="443545">
                <a:moveTo>
                  <a:pt x="0" y="0"/>
                </a:moveTo>
                <a:lnTo>
                  <a:pt x="562706" y="0"/>
                </a:lnTo>
                <a:lnTo>
                  <a:pt x="562706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/>
          <p:cNvSpPr/>
          <p:nvPr/>
        </p:nvSpPr>
        <p:spPr>
          <a:xfrm>
            <a:off x="13269433" y="8780145"/>
            <a:ext cx="562707" cy="443545"/>
          </a:xfrm>
          <a:custGeom>
            <a:avLst/>
            <a:gdLst/>
            <a:ahLst/>
            <a:cxnLst/>
            <a:rect l="l" t="t" r="r" b="b"/>
            <a:pathLst>
              <a:path w="562707" h="443545">
                <a:moveTo>
                  <a:pt x="0" y="0"/>
                </a:moveTo>
                <a:lnTo>
                  <a:pt x="562707" y="0"/>
                </a:lnTo>
                <a:lnTo>
                  <a:pt x="562707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/>
          <p:cNvSpPr/>
          <p:nvPr/>
        </p:nvSpPr>
        <p:spPr>
          <a:xfrm>
            <a:off x="10433913" y="8780145"/>
            <a:ext cx="357525" cy="357525"/>
          </a:xfrm>
          <a:custGeom>
            <a:avLst/>
            <a:gdLst/>
            <a:ahLst/>
            <a:cxnLst/>
            <a:rect l="l" t="t" r="r" b="b"/>
            <a:pathLst>
              <a:path w="357525" h="357525">
                <a:moveTo>
                  <a:pt x="0" y="0"/>
                </a:moveTo>
                <a:lnTo>
                  <a:pt x="357524" y="0"/>
                </a:lnTo>
                <a:lnTo>
                  <a:pt x="357524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/>
          <p:cNvSpPr/>
          <p:nvPr/>
        </p:nvSpPr>
        <p:spPr>
          <a:xfrm>
            <a:off x="7573568" y="8780145"/>
            <a:ext cx="357525" cy="357525"/>
          </a:xfrm>
          <a:custGeom>
            <a:avLst/>
            <a:gdLst/>
            <a:ahLst/>
            <a:cxnLst/>
            <a:rect l="l" t="t" r="r" b="b"/>
            <a:pathLst>
              <a:path w="357525" h="357525">
                <a:moveTo>
                  <a:pt x="0" y="0"/>
                </a:moveTo>
                <a:lnTo>
                  <a:pt x="357525" y="0"/>
                </a:lnTo>
                <a:lnTo>
                  <a:pt x="357525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Freeform 51"/>
          <p:cNvSpPr/>
          <p:nvPr/>
        </p:nvSpPr>
        <p:spPr>
          <a:xfrm>
            <a:off x="4762871" y="8780145"/>
            <a:ext cx="357525" cy="357525"/>
          </a:xfrm>
          <a:custGeom>
            <a:avLst/>
            <a:gdLst/>
            <a:ahLst/>
            <a:cxnLst/>
            <a:rect l="l" t="t" r="r" b="b"/>
            <a:pathLst>
              <a:path w="357525" h="357525">
                <a:moveTo>
                  <a:pt x="0" y="0"/>
                </a:moveTo>
                <a:lnTo>
                  <a:pt x="357525" y="0"/>
                </a:lnTo>
                <a:lnTo>
                  <a:pt x="357525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732</Words>
  <Application>Microsoft Office PowerPoint</Application>
  <PresentationFormat>Custom</PresentationFormat>
  <Paragraphs>244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Calibri</vt:lpstr>
      <vt:lpstr>Arial</vt:lpstr>
      <vt:lpstr>Roboto</vt:lpstr>
      <vt:lpstr>Open Sans Light</vt:lpstr>
      <vt:lpstr>Aileron Bold</vt:lpstr>
      <vt:lpstr>Nunito</vt:lpstr>
      <vt:lpstr>Arimo Bold</vt:lpstr>
      <vt:lpstr>Nunito Light</vt:lpstr>
      <vt:lpstr>Nunito Bold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PassGuard</dc:title>
  <cp:lastModifiedBy>Essa Ahmed Kamel Khalaf Aboujabal</cp:lastModifiedBy>
  <cp:revision>2</cp:revision>
  <dcterms:created xsi:type="dcterms:W3CDTF">2006-08-16T00:00:00Z</dcterms:created>
  <dcterms:modified xsi:type="dcterms:W3CDTF">2023-12-02T20:24:47Z</dcterms:modified>
  <dc:identifier>DAF1MZEe5Dg</dc:identifier>
</cp:coreProperties>
</file>